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60" r:id="rId2"/>
    <p:sldId id="314" r:id="rId3"/>
    <p:sldId id="307" r:id="rId4"/>
    <p:sldId id="308" r:id="rId5"/>
    <p:sldId id="309" r:id="rId6"/>
    <p:sldId id="310" r:id="rId7"/>
    <p:sldId id="312" r:id="rId8"/>
    <p:sldId id="313" r:id="rId9"/>
    <p:sldId id="311" r:id="rId10"/>
    <p:sldId id="315" r:id="rId11"/>
    <p:sldId id="316" r:id="rId12"/>
    <p:sldId id="317" r:id="rId13"/>
    <p:sldId id="318" r:id="rId14"/>
    <p:sldId id="319" r:id="rId15"/>
    <p:sldId id="320" r:id="rId16"/>
    <p:sldId id="321" r:id="rId17"/>
    <p:sldId id="324" r:id="rId18"/>
  </p:sldIdLst>
  <p:sldSz cx="12192000" cy="6858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华文细黑" panose="02010600040101010101" pitchFamily="2" charset="-122"/>
      <p:regular r:id="rId24"/>
    </p:embeddedFont>
    <p:embeddedFont>
      <p:font typeface="微软雅黑" panose="020B0503020204020204" pitchFamily="34" charset="-122"/>
      <p:regular r:id="rId25"/>
      <p:bold r:id="rId2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pos="7061" userDrawn="1">
          <p15:clr>
            <a:srgbClr val="A4A3A4"/>
          </p15:clr>
        </p15:guide>
        <p15:guide id="6" pos="61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EA4DD"/>
    <a:srgbClr val="20517C"/>
    <a:srgbClr val="E8EAE9"/>
    <a:srgbClr val="FFFFFF"/>
    <a:srgbClr val="A5A5A5"/>
    <a:srgbClr val="16A2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31" autoAdjust="0"/>
    <p:restoredTop sz="85766" autoAdjust="0"/>
  </p:normalViewPr>
  <p:slideViewPr>
    <p:cSldViewPr showGuides="1">
      <p:cViewPr varScale="1">
        <p:scale>
          <a:sx n="82" d="100"/>
          <a:sy n="82" d="100"/>
        </p:scale>
        <p:origin x="509" y="48"/>
      </p:cViewPr>
      <p:guideLst>
        <p:guide orient="horz" pos="2160"/>
        <p:guide pos="3840"/>
        <p:guide pos="7061"/>
        <p:guide pos="61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C0BA0B-DAEA-4680-AAC1-9E8B91E60633}" type="datetimeFigureOut">
              <a:rPr lang="zh-CN" altLang="en-US" smtClean="0"/>
              <a:t>2021/5/5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7DBA15-3F6E-4149-9019-6609FD57F7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283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-24680" y="0"/>
            <a:ext cx="12216680" cy="2132856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7" name="矩形 136"/>
          <p:cNvSpPr/>
          <p:nvPr userDrawn="1"/>
        </p:nvSpPr>
        <p:spPr>
          <a:xfrm>
            <a:off x="-24680" y="5301208"/>
            <a:ext cx="12216680" cy="1556792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6" name="文本占位符 145"/>
          <p:cNvSpPr>
            <a:spLocks noGrp="1"/>
          </p:cNvSpPr>
          <p:nvPr>
            <p:ph type="body" sz="quarter" idx="10" hasCustomPrompt="1"/>
          </p:nvPr>
        </p:nvSpPr>
        <p:spPr>
          <a:xfrm>
            <a:off x="2644927" y="2908398"/>
            <a:ext cx="7076962" cy="808633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60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内蒙古大学</a:t>
            </a:r>
            <a:r>
              <a:rPr lang="en-US" altLang="zh-CN" dirty="0"/>
              <a:t>PPT</a:t>
            </a:r>
            <a:r>
              <a:rPr lang="zh-CN" altLang="en-US" dirty="0"/>
              <a:t>模板</a:t>
            </a:r>
          </a:p>
        </p:txBody>
      </p:sp>
      <p:sp>
        <p:nvSpPr>
          <p:cNvPr id="149" name="文本占位符 148"/>
          <p:cNvSpPr>
            <a:spLocks noGrp="1"/>
          </p:cNvSpPr>
          <p:nvPr>
            <p:ph type="body" sz="quarter" idx="11" hasCustomPrompt="1"/>
          </p:nvPr>
        </p:nvSpPr>
        <p:spPr>
          <a:xfrm>
            <a:off x="2803021" y="3977286"/>
            <a:ext cx="3379105" cy="503237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学院：</a:t>
            </a:r>
            <a:r>
              <a:rPr lang="en-US" altLang="zh-CN" dirty="0"/>
              <a:t>XXXX</a:t>
            </a:r>
            <a:r>
              <a:rPr lang="zh-CN" altLang="en-US" dirty="0"/>
              <a:t>学院</a:t>
            </a:r>
          </a:p>
        </p:txBody>
      </p:sp>
      <p:sp>
        <p:nvSpPr>
          <p:cNvPr id="150" name="文本占位符 148"/>
          <p:cNvSpPr>
            <a:spLocks noGrp="1"/>
          </p:cNvSpPr>
          <p:nvPr>
            <p:ph type="body" sz="quarter" idx="12" hasCustomPrompt="1"/>
          </p:nvPr>
        </p:nvSpPr>
        <p:spPr>
          <a:xfrm>
            <a:off x="6332242" y="3977286"/>
            <a:ext cx="3389647" cy="503237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专业：</a:t>
            </a:r>
            <a:r>
              <a:rPr lang="en-US" altLang="zh-CN" dirty="0" err="1"/>
              <a:t>xxxxx</a:t>
            </a:r>
            <a:endParaRPr lang="zh-CN" altLang="en-US" dirty="0"/>
          </a:p>
        </p:txBody>
      </p:sp>
      <p:sp>
        <p:nvSpPr>
          <p:cNvPr id="151" name="文本占位符 148"/>
          <p:cNvSpPr>
            <a:spLocks noGrp="1"/>
          </p:cNvSpPr>
          <p:nvPr>
            <p:ph type="body" sz="quarter" idx="13" hasCustomPrompt="1"/>
          </p:nvPr>
        </p:nvSpPr>
        <p:spPr>
          <a:xfrm>
            <a:off x="-24680" y="5950098"/>
            <a:ext cx="3154234" cy="503237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答辩人</a:t>
            </a:r>
            <a:r>
              <a:rPr lang="en-US" altLang="zh-CN" dirty="0"/>
              <a:t>:</a:t>
            </a:r>
            <a:r>
              <a:rPr lang="zh-CN" altLang="en-US" dirty="0"/>
              <a:t>海湾同学社</a:t>
            </a:r>
          </a:p>
        </p:txBody>
      </p:sp>
      <p:sp>
        <p:nvSpPr>
          <p:cNvPr id="152" name="文本占位符 148"/>
          <p:cNvSpPr>
            <a:spLocks noGrp="1"/>
          </p:cNvSpPr>
          <p:nvPr>
            <p:ph type="body" sz="quarter" idx="14" hasCustomPrompt="1"/>
          </p:nvPr>
        </p:nvSpPr>
        <p:spPr>
          <a:xfrm>
            <a:off x="9475105" y="5950099"/>
            <a:ext cx="2716895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指导老师：同学社</a:t>
            </a:r>
          </a:p>
        </p:txBody>
      </p:sp>
    </p:spTree>
    <p:extLst>
      <p:ext uri="{BB962C8B-B14F-4D97-AF65-F5344CB8AC3E}">
        <p14:creationId xmlns:p14="http://schemas.microsoft.com/office/powerpoint/2010/main" val="37843078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795">
          <p15:clr>
            <a:srgbClr val="FBAE40"/>
          </p15:clr>
        </p15:guide>
        <p15:guide id="2" pos="717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3359696" cy="6858000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 userDrawn="1"/>
        </p:nvSpPr>
        <p:spPr>
          <a:xfrm>
            <a:off x="623392" y="836712"/>
            <a:ext cx="20038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000" b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55" name="文本框 54"/>
          <p:cNvSpPr txBox="1"/>
          <p:nvPr userDrawn="1"/>
        </p:nvSpPr>
        <p:spPr>
          <a:xfrm>
            <a:off x="830161" y="1852375"/>
            <a:ext cx="1590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contents</a:t>
            </a:r>
            <a:endParaRPr lang="zh-CN" altLang="en-US" sz="2400" b="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6" name="文本占位符 148"/>
          <p:cNvSpPr>
            <a:spLocks noGrp="1"/>
          </p:cNvSpPr>
          <p:nvPr>
            <p:ph type="body" sz="quarter" idx="11" hasCustomPrompt="1"/>
          </p:nvPr>
        </p:nvSpPr>
        <p:spPr>
          <a:xfrm>
            <a:off x="5159896" y="1885469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 01</a:t>
            </a:r>
            <a:endParaRPr lang="zh-CN" altLang="en-US" dirty="0"/>
          </a:p>
        </p:txBody>
      </p:sp>
      <p:sp>
        <p:nvSpPr>
          <p:cNvPr id="57" name="文本占位符 148"/>
          <p:cNvSpPr>
            <a:spLocks noGrp="1"/>
          </p:cNvSpPr>
          <p:nvPr>
            <p:ph type="body" sz="quarter" idx="12" hasCustomPrompt="1"/>
          </p:nvPr>
        </p:nvSpPr>
        <p:spPr>
          <a:xfrm>
            <a:off x="5159896" y="2650071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 02</a:t>
            </a:r>
            <a:endParaRPr lang="zh-CN" altLang="en-US" dirty="0"/>
          </a:p>
        </p:txBody>
      </p:sp>
      <p:sp>
        <p:nvSpPr>
          <p:cNvPr id="58" name="文本占位符 148"/>
          <p:cNvSpPr>
            <a:spLocks noGrp="1"/>
          </p:cNvSpPr>
          <p:nvPr>
            <p:ph type="body" sz="quarter" idx="13" hasCustomPrompt="1"/>
          </p:nvPr>
        </p:nvSpPr>
        <p:spPr>
          <a:xfrm>
            <a:off x="5159896" y="3414673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 03</a:t>
            </a:r>
            <a:endParaRPr lang="zh-CN" altLang="en-US" dirty="0"/>
          </a:p>
        </p:txBody>
      </p:sp>
      <p:sp>
        <p:nvSpPr>
          <p:cNvPr id="59" name="文本占位符 148"/>
          <p:cNvSpPr>
            <a:spLocks noGrp="1"/>
          </p:cNvSpPr>
          <p:nvPr>
            <p:ph type="body" sz="quarter" idx="14" hasCustomPrompt="1"/>
          </p:nvPr>
        </p:nvSpPr>
        <p:spPr>
          <a:xfrm>
            <a:off x="5159896" y="4179275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 04</a:t>
            </a:r>
            <a:endParaRPr lang="zh-CN" altLang="en-US" dirty="0"/>
          </a:p>
        </p:txBody>
      </p:sp>
      <p:sp>
        <p:nvSpPr>
          <p:cNvPr id="60" name="文本占位符 148"/>
          <p:cNvSpPr>
            <a:spLocks noGrp="1"/>
          </p:cNvSpPr>
          <p:nvPr>
            <p:ph type="body" sz="quarter" idx="15" hasCustomPrompt="1"/>
          </p:nvPr>
        </p:nvSpPr>
        <p:spPr>
          <a:xfrm>
            <a:off x="5159896" y="4943877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 05</a:t>
            </a:r>
            <a:endParaRPr lang="zh-CN" altLang="en-US" dirty="0"/>
          </a:p>
        </p:txBody>
      </p:sp>
      <p:sp>
        <p:nvSpPr>
          <p:cNvPr id="61" name="文本占位符 148"/>
          <p:cNvSpPr>
            <a:spLocks noGrp="1"/>
          </p:cNvSpPr>
          <p:nvPr>
            <p:ph type="body" sz="quarter" idx="16" hasCustomPrompt="1"/>
          </p:nvPr>
        </p:nvSpPr>
        <p:spPr>
          <a:xfrm>
            <a:off x="5159896" y="5708477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 06</a:t>
            </a:r>
            <a:endParaRPr lang="zh-CN" altLang="en-US" dirty="0"/>
          </a:p>
        </p:txBody>
      </p:sp>
      <p:cxnSp>
        <p:nvCxnSpPr>
          <p:cNvPr id="16" name="直接连接符 15"/>
          <p:cNvCxnSpPr/>
          <p:nvPr userDrawn="1"/>
        </p:nvCxnSpPr>
        <p:spPr>
          <a:xfrm flipH="1">
            <a:off x="6672064" y="1935872"/>
            <a:ext cx="432048" cy="432048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 userDrawn="1"/>
        </p:nvCxnSpPr>
        <p:spPr>
          <a:xfrm flipH="1">
            <a:off x="6672064" y="2731007"/>
            <a:ext cx="432048" cy="432048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 userDrawn="1"/>
        </p:nvCxnSpPr>
        <p:spPr>
          <a:xfrm flipH="1">
            <a:off x="6672064" y="3485862"/>
            <a:ext cx="432048" cy="432048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 userDrawn="1"/>
        </p:nvCxnSpPr>
        <p:spPr>
          <a:xfrm flipH="1">
            <a:off x="6672064" y="4250464"/>
            <a:ext cx="432048" cy="432048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 userDrawn="1"/>
        </p:nvCxnSpPr>
        <p:spPr>
          <a:xfrm flipH="1">
            <a:off x="6672064" y="5015066"/>
            <a:ext cx="432048" cy="432048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 userDrawn="1"/>
        </p:nvCxnSpPr>
        <p:spPr>
          <a:xfrm flipH="1">
            <a:off x="6672064" y="5805264"/>
            <a:ext cx="432048" cy="432048"/>
          </a:xfrm>
          <a:prstGeom prst="line">
            <a:avLst/>
          </a:prstGeom>
          <a:ln>
            <a:solidFill>
              <a:srgbClr val="2051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文本占位符 148"/>
          <p:cNvSpPr>
            <a:spLocks noGrp="1"/>
          </p:cNvSpPr>
          <p:nvPr>
            <p:ph type="body" sz="quarter" idx="17" hasCustomPrompt="1"/>
          </p:nvPr>
        </p:nvSpPr>
        <p:spPr>
          <a:xfrm>
            <a:off x="7392144" y="1885469"/>
            <a:ext cx="2232248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绪论引言</a:t>
            </a:r>
          </a:p>
        </p:txBody>
      </p:sp>
      <p:sp>
        <p:nvSpPr>
          <p:cNvPr id="68" name="文本占位符 148"/>
          <p:cNvSpPr>
            <a:spLocks noGrp="1"/>
          </p:cNvSpPr>
          <p:nvPr>
            <p:ph type="body" sz="quarter" idx="18" hasCustomPrompt="1"/>
          </p:nvPr>
        </p:nvSpPr>
        <p:spPr>
          <a:xfrm>
            <a:off x="7392144" y="2656557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研究思路与方法</a:t>
            </a:r>
          </a:p>
        </p:txBody>
      </p:sp>
      <p:sp>
        <p:nvSpPr>
          <p:cNvPr id="69" name="文本占位符 148"/>
          <p:cNvSpPr>
            <a:spLocks noGrp="1"/>
          </p:cNvSpPr>
          <p:nvPr>
            <p:ph type="body" sz="quarter" idx="19" hasCustomPrompt="1"/>
          </p:nvPr>
        </p:nvSpPr>
        <p:spPr>
          <a:xfrm>
            <a:off x="7392144" y="3411412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研究难点</a:t>
            </a:r>
          </a:p>
        </p:txBody>
      </p:sp>
      <p:sp>
        <p:nvSpPr>
          <p:cNvPr id="70" name="文本占位符 148"/>
          <p:cNvSpPr>
            <a:spLocks noGrp="1"/>
          </p:cNvSpPr>
          <p:nvPr>
            <p:ph type="body" sz="quarter" idx="20" hasCustomPrompt="1"/>
          </p:nvPr>
        </p:nvSpPr>
        <p:spPr>
          <a:xfrm>
            <a:off x="7392144" y="4179506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研究数据</a:t>
            </a:r>
          </a:p>
        </p:txBody>
      </p:sp>
      <p:sp>
        <p:nvSpPr>
          <p:cNvPr id="71" name="文本占位符 148"/>
          <p:cNvSpPr>
            <a:spLocks noGrp="1"/>
          </p:cNvSpPr>
          <p:nvPr>
            <p:ph type="body" sz="quarter" idx="21" hasCustomPrompt="1"/>
          </p:nvPr>
        </p:nvSpPr>
        <p:spPr>
          <a:xfrm>
            <a:off x="7392144" y="4956676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研究应用与成果</a:t>
            </a:r>
          </a:p>
        </p:txBody>
      </p:sp>
      <p:sp>
        <p:nvSpPr>
          <p:cNvPr id="72" name="文本占位符 148"/>
          <p:cNvSpPr>
            <a:spLocks noGrp="1"/>
          </p:cNvSpPr>
          <p:nvPr>
            <p:ph type="body" sz="quarter" idx="22" hasCustomPrompt="1"/>
          </p:nvPr>
        </p:nvSpPr>
        <p:spPr>
          <a:xfrm>
            <a:off x="7392144" y="5709142"/>
            <a:ext cx="3168352" cy="5032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研究结论</a:t>
            </a:r>
          </a:p>
        </p:txBody>
      </p:sp>
    </p:spTree>
    <p:extLst>
      <p:ext uri="{BB962C8B-B14F-4D97-AF65-F5344CB8AC3E}">
        <p14:creationId xmlns:p14="http://schemas.microsoft.com/office/powerpoint/2010/main" val="34947469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17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 userDrawn="1"/>
        </p:nvSpPr>
        <p:spPr>
          <a:xfrm>
            <a:off x="5179328" y="1916832"/>
            <a:ext cx="1800200" cy="1800200"/>
          </a:xfrm>
          <a:prstGeom prst="ellipse">
            <a:avLst/>
          </a:prstGeom>
          <a:noFill/>
          <a:ln w="19050">
            <a:solidFill>
              <a:srgbClr val="2051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5612203" y="2421509"/>
            <a:ext cx="1044178" cy="1008063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sz="600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55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5124013" y="3890952"/>
            <a:ext cx="1891640" cy="4968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PART ONE</a:t>
            </a:r>
            <a:endParaRPr lang="zh-CN" altLang="en-US" dirty="0"/>
          </a:p>
        </p:txBody>
      </p:sp>
      <p:sp>
        <p:nvSpPr>
          <p:cNvPr id="56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3503712" y="4372336"/>
            <a:ext cx="5195640" cy="4968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aseline="0">
                <a:solidFill>
                  <a:srgbClr val="20517C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绪论引言</a:t>
            </a:r>
          </a:p>
        </p:txBody>
      </p:sp>
      <p:sp>
        <p:nvSpPr>
          <p:cNvPr id="57" name="矩形 56"/>
          <p:cNvSpPr/>
          <p:nvPr userDrawn="1"/>
        </p:nvSpPr>
        <p:spPr>
          <a:xfrm>
            <a:off x="-24680" y="0"/>
            <a:ext cx="12216680" cy="980728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 userDrawn="1"/>
        </p:nvSpPr>
        <p:spPr>
          <a:xfrm>
            <a:off x="-24680" y="6165304"/>
            <a:ext cx="12216680" cy="673224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5269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17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矩形 59"/>
          <p:cNvSpPr/>
          <p:nvPr userDrawn="1"/>
        </p:nvSpPr>
        <p:spPr>
          <a:xfrm>
            <a:off x="-24680" y="188640"/>
            <a:ext cx="12216680" cy="792088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459944" y="278936"/>
            <a:ext cx="864096" cy="1008063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sz="48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63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1437592" y="348250"/>
            <a:ext cx="4586400" cy="49682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绪论引言</a:t>
            </a:r>
          </a:p>
        </p:txBody>
      </p:sp>
      <p:cxnSp>
        <p:nvCxnSpPr>
          <p:cNvPr id="64" name="直接连接符 63"/>
          <p:cNvCxnSpPr/>
          <p:nvPr userDrawn="1"/>
        </p:nvCxnSpPr>
        <p:spPr>
          <a:xfrm flipH="1">
            <a:off x="1102301" y="407372"/>
            <a:ext cx="307464" cy="48496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0456" y="282045"/>
            <a:ext cx="1904703" cy="62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9521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17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05276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17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763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17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490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271465" y="2996952"/>
            <a:ext cx="9361040" cy="720079"/>
          </a:xfrm>
        </p:spPr>
        <p:txBody>
          <a:bodyPr/>
          <a:lstStyle/>
          <a:p>
            <a:pPr lvl="0" algn="ctr"/>
            <a:r>
              <a:rPr lang="zh-CN" altLang="en-US" dirty="0"/>
              <a:t>   迷你夜灯</a:t>
            </a:r>
          </a:p>
          <a:p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4374002" y="4797151"/>
            <a:ext cx="3738221" cy="431229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solidFill>
                  <a:srgbClr val="002060"/>
                </a:solidFill>
              </a:rPr>
              <a:t>主    讲：周润景  教授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/>
          </p:nvPr>
        </p:nvSpPr>
        <p:spPr>
          <a:xfrm>
            <a:off x="4374002" y="5373216"/>
            <a:ext cx="4026253" cy="503237"/>
          </a:xfrm>
        </p:spPr>
        <p:txBody>
          <a:bodyPr/>
          <a:lstStyle/>
          <a:p>
            <a:r>
              <a:rPr lang="zh-CN" altLang="en-US" b="0" dirty="0"/>
              <a:t>单    位</a:t>
            </a:r>
            <a:r>
              <a:rPr lang="zh-CN" altLang="en-US" dirty="0"/>
              <a:t>：电子信息工程学院</a:t>
            </a:r>
          </a:p>
        </p:txBody>
      </p:sp>
      <p:pic>
        <p:nvPicPr>
          <p:cNvPr id="59" name="图片 5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3792" y="677002"/>
            <a:ext cx="3200847" cy="105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707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19336" y="277350"/>
            <a:ext cx="1097431" cy="1009649"/>
          </a:xfrm>
        </p:spPr>
        <p:txBody>
          <a:bodyPr/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509600" y="278936"/>
            <a:ext cx="4802424" cy="532716"/>
          </a:xfrm>
        </p:spPr>
        <p:txBody>
          <a:bodyPr/>
          <a:lstStyle/>
          <a:p>
            <a:r>
              <a:rPr lang="zh-CN" altLang="en-US" dirty="0"/>
              <a:t>设计程序</a:t>
            </a:r>
          </a:p>
        </p:txBody>
      </p:sp>
      <p:sp>
        <p:nvSpPr>
          <p:cNvPr id="19" name="矩形 18"/>
          <p:cNvSpPr/>
          <p:nvPr/>
        </p:nvSpPr>
        <p:spPr>
          <a:xfrm>
            <a:off x="777913" y="1286999"/>
            <a:ext cx="106361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algn="just" defTabSz="457200">
              <a:spcBef>
                <a:spcPts val="0"/>
              </a:spcBef>
              <a:spcAft>
                <a:spcPts val="0"/>
              </a:spcAft>
            </a:pPr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对于距离传感器，这里要读取一个距离，所以拖放到循环的顶部，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4-35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just" defTabSz="457200"/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距离传感器可以检测的最大距离达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80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厘米，但我们将初始测试值定为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20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厘米，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4-36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0" name="文本占位符 2">
            <a:extLst>
              <a:ext uri="{FF2B5EF4-FFF2-40B4-BE49-F238E27FC236}">
                <a16:creationId xmlns:a16="http://schemas.microsoft.com/office/drawing/2014/main" id="{B811E487-3DB7-4839-9F6A-AE7B5186FC7D}"/>
              </a:ext>
            </a:extLst>
          </p:cNvPr>
          <p:cNvSpPr txBox="1">
            <a:spLocks/>
          </p:cNvSpPr>
          <p:nvPr/>
        </p:nvSpPr>
        <p:spPr>
          <a:xfrm>
            <a:off x="2470651" y="5013176"/>
            <a:ext cx="2880321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4-35 </a:t>
            </a:r>
            <a:r>
              <a:rPr lang="zh-CN" altLang="en-US" sz="1200" dirty="0"/>
              <a:t>拖放读取距离可视化命令到流程图</a:t>
            </a:r>
            <a:r>
              <a:rPr lang="en-US" altLang="zh-CN" sz="1200" dirty="0"/>
              <a:t> </a:t>
            </a:r>
            <a:endParaRPr lang="zh-CN" altLang="en-US" sz="1200" dirty="0"/>
          </a:p>
          <a:p>
            <a:pPr marL="0" indent="0">
              <a:buNone/>
            </a:pPr>
            <a:endParaRPr lang="zh-CN" altLang="en-US" sz="1200" dirty="0"/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1" name="文本占位符 2">
            <a:extLst>
              <a:ext uri="{FF2B5EF4-FFF2-40B4-BE49-F238E27FC236}">
                <a16:creationId xmlns:a16="http://schemas.microsoft.com/office/drawing/2014/main" id="{0403E576-09CC-4B50-B921-0415068BCD5E}"/>
              </a:ext>
            </a:extLst>
          </p:cNvPr>
          <p:cNvSpPr txBox="1">
            <a:spLocks/>
          </p:cNvSpPr>
          <p:nvPr/>
        </p:nvSpPr>
        <p:spPr>
          <a:xfrm>
            <a:off x="8892107" y="5013176"/>
            <a:ext cx="1658484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4-36 </a:t>
            </a:r>
            <a:r>
              <a:rPr lang="zh-CN" altLang="en-US" sz="1200" dirty="0"/>
              <a:t>设置距离测试值</a:t>
            </a:r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9" name="图片 8" descr="IMG_256">
            <a:extLst>
              <a:ext uri="{FF2B5EF4-FFF2-40B4-BE49-F238E27FC236}">
                <a16:creationId xmlns:a16="http://schemas.microsoft.com/office/drawing/2014/main" id="{FA0453C9-9DF7-45A4-904A-4756033CE1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7" b="4814"/>
          <a:stretch>
            <a:fillRect/>
          </a:stretch>
        </p:blipFill>
        <p:spPr>
          <a:xfrm>
            <a:off x="1415480" y="2420354"/>
            <a:ext cx="4264547" cy="244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图片 11" descr="IMG_256">
            <a:extLst>
              <a:ext uri="{FF2B5EF4-FFF2-40B4-BE49-F238E27FC236}">
                <a16:creationId xmlns:a16="http://schemas.microsoft.com/office/drawing/2014/main" id="{86116A6B-571B-4B02-8E64-0C689DEA8B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23" b="4561"/>
          <a:stretch>
            <a:fillRect/>
          </a:stretch>
        </p:blipFill>
        <p:spPr>
          <a:xfrm>
            <a:off x="6168008" y="2277479"/>
            <a:ext cx="4958686" cy="2590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960775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19336" y="277350"/>
            <a:ext cx="1097431" cy="1009649"/>
          </a:xfrm>
        </p:spPr>
        <p:txBody>
          <a:bodyPr/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509600" y="278936"/>
            <a:ext cx="4802424" cy="532716"/>
          </a:xfrm>
        </p:spPr>
        <p:txBody>
          <a:bodyPr/>
          <a:lstStyle/>
          <a:p>
            <a:r>
              <a:rPr lang="zh-CN" altLang="en-US" dirty="0"/>
              <a:t>设计程序</a:t>
            </a:r>
          </a:p>
        </p:txBody>
      </p:sp>
      <p:sp>
        <p:nvSpPr>
          <p:cNvPr id="19" name="矩形 18"/>
          <p:cNvSpPr/>
          <p:nvPr/>
        </p:nvSpPr>
        <p:spPr>
          <a:xfrm>
            <a:off x="777913" y="1235534"/>
            <a:ext cx="106361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457200"/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因为需要两个条件才能使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LED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开启，所以要确保第二个决策块是在第一个的“</a:t>
            </a:r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YES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”分支上，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4-37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just" defTabSz="457200"/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接下来，拖放</a:t>
            </a:r>
            <a:r>
              <a:rPr lang="en-US" altLang="zh-CN" kern="1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LED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 on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可视化命令到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YES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分支底部，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4-38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just" defTabSz="457200"/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将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LED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关闭可视化命令置于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LED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循环旁边的主循环右边，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4-39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0" name="文本占位符 2">
            <a:extLst>
              <a:ext uri="{FF2B5EF4-FFF2-40B4-BE49-F238E27FC236}">
                <a16:creationId xmlns:a16="http://schemas.microsoft.com/office/drawing/2014/main" id="{B811E487-3DB7-4839-9F6A-AE7B5186FC7D}"/>
              </a:ext>
            </a:extLst>
          </p:cNvPr>
          <p:cNvSpPr txBox="1">
            <a:spLocks/>
          </p:cNvSpPr>
          <p:nvPr/>
        </p:nvSpPr>
        <p:spPr>
          <a:xfrm>
            <a:off x="2366620" y="4276067"/>
            <a:ext cx="1695451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4-37 </a:t>
            </a:r>
            <a:r>
              <a:rPr lang="zh-CN" altLang="en-US" sz="1200" dirty="0"/>
              <a:t>添加第二决策块</a:t>
            </a:r>
            <a:r>
              <a:rPr lang="en-US" altLang="zh-CN" sz="1200" dirty="0"/>
              <a:t> </a:t>
            </a:r>
            <a:endParaRPr lang="zh-CN" altLang="en-US" sz="1200" dirty="0"/>
          </a:p>
          <a:p>
            <a:pPr marL="0" indent="0">
              <a:buNone/>
            </a:pPr>
            <a:endParaRPr lang="zh-CN" altLang="en-US" sz="1200" dirty="0"/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1" name="文本占位符 2">
            <a:extLst>
              <a:ext uri="{FF2B5EF4-FFF2-40B4-BE49-F238E27FC236}">
                <a16:creationId xmlns:a16="http://schemas.microsoft.com/office/drawing/2014/main" id="{0403E576-09CC-4B50-B921-0415068BCD5E}"/>
              </a:ext>
            </a:extLst>
          </p:cNvPr>
          <p:cNvSpPr txBox="1">
            <a:spLocks/>
          </p:cNvSpPr>
          <p:nvPr/>
        </p:nvSpPr>
        <p:spPr>
          <a:xfrm>
            <a:off x="6960096" y="5759156"/>
            <a:ext cx="3151988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4-38 </a:t>
            </a:r>
            <a:r>
              <a:rPr lang="zh-CN" altLang="en-US" sz="1200" dirty="0"/>
              <a:t>拖放</a:t>
            </a:r>
            <a:r>
              <a:rPr lang="en-US" altLang="zh-CN" sz="1200" dirty="0"/>
              <a:t>LED on</a:t>
            </a:r>
            <a:r>
              <a:rPr lang="zh-CN" altLang="en-US" sz="1200" dirty="0"/>
              <a:t>可视化命令到</a:t>
            </a:r>
            <a:r>
              <a:rPr lang="en-US" altLang="zh-CN" sz="1200" dirty="0"/>
              <a:t>YES</a:t>
            </a:r>
            <a:r>
              <a:rPr lang="zh-CN" altLang="en-US" sz="1200" dirty="0"/>
              <a:t>分支底部</a:t>
            </a:r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13" name="图片 12" descr="IMG_256">
            <a:extLst>
              <a:ext uri="{FF2B5EF4-FFF2-40B4-BE49-F238E27FC236}">
                <a16:creationId xmlns:a16="http://schemas.microsoft.com/office/drawing/2014/main" id="{FE6F1516-BC1F-4944-976E-05194FEC3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183" b="9091"/>
          <a:stretch>
            <a:fillRect/>
          </a:stretch>
        </p:blipFill>
        <p:spPr>
          <a:xfrm>
            <a:off x="2279576" y="2546340"/>
            <a:ext cx="1695450" cy="161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图片 13" descr="IMG_256">
            <a:extLst>
              <a:ext uri="{FF2B5EF4-FFF2-40B4-BE49-F238E27FC236}">
                <a16:creationId xmlns:a16="http://schemas.microsoft.com/office/drawing/2014/main" id="{453EBC58-F207-4E13-BAE5-F07EACA1D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7" b="4167"/>
          <a:stretch>
            <a:fillRect/>
          </a:stretch>
        </p:blipFill>
        <p:spPr>
          <a:xfrm>
            <a:off x="5807968" y="2741602"/>
            <a:ext cx="4972050" cy="284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图片 15" descr="IMG_256">
            <a:extLst>
              <a:ext uri="{FF2B5EF4-FFF2-40B4-BE49-F238E27FC236}">
                <a16:creationId xmlns:a16="http://schemas.microsoft.com/office/drawing/2014/main" id="{9A7172EE-2B1B-40E0-91E6-C066080941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69" b="12295"/>
          <a:stretch>
            <a:fillRect/>
          </a:stretch>
        </p:blipFill>
        <p:spPr>
          <a:xfrm>
            <a:off x="1742753" y="4948367"/>
            <a:ext cx="2993157" cy="1019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文本占位符 2">
            <a:extLst>
              <a:ext uri="{FF2B5EF4-FFF2-40B4-BE49-F238E27FC236}">
                <a16:creationId xmlns:a16="http://schemas.microsoft.com/office/drawing/2014/main" id="{FAA9A020-0FEC-4550-84AB-CFE040AE34FE}"/>
              </a:ext>
            </a:extLst>
          </p:cNvPr>
          <p:cNvSpPr txBox="1">
            <a:spLocks/>
          </p:cNvSpPr>
          <p:nvPr/>
        </p:nvSpPr>
        <p:spPr>
          <a:xfrm>
            <a:off x="1855589" y="6014924"/>
            <a:ext cx="2880321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4-39 </a:t>
            </a:r>
            <a:r>
              <a:rPr lang="zh-CN" altLang="en-US" sz="1200" dirty="0"/>
              <a:t>将</a:t>
            </a:r>
            <a:r>
              <a:rPr lang="en-US" altLang="zh-CN" sz="1200" dirty="0"/>
              <a:t>LED off</a:t>
            </a:r>
            <a:r>
              <a:rPr lang="zh-CN" altLang="en-US" sz="1200" dirty="0"/>
              <a:t>可视化命令置于循环右边</a:t>
            </a:r>
          </a:p>
          <a:p>
            <a:pPr marL="0" indent="0">
              <a:buNone/>
            </a:pPr>
            <a:endParaRPr lang="zh-CN" altLang="en-US" sz="1200" dirty="0"/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90119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19336" y="277350"/>
            <a:ext cx="1097431" cy="1009649"/>
          </a:xfrm>
        </p:spPr>
        <p:txBody>
          <a:bodyPr/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509600" y="278936"/>
            <a:ext cx="4802424" cy="532716"/>
          </a:xfrm>
        </p:spPr>
        <p:txBody>
          <a:bodyPr/>
          <a:lstStyle/>
          <a:p>
            <a:r>
              <a:rPr lang="zh-CN" altLang="en-US" dirty="0"/>
              <a:t>设计程序</a:t>
            </a:r>
          </a:p>
        </p:txBody>
      </p:sp>
      <p:sp>
        <p:nvSpPr>
          <p:cNvPr id="19" name="矩形 18"/>
          <p:cNvSpPr/>
          <p:nvPr/>
        </p:nvSpPr>
        <p:spPr>
          <a:xfrm>
            <a:off x="777913" y="1235534"/>
            <a:ext cx="1063617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457200"/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因为如果任一条件是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FALSE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，即可使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LED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关闭，可以连接决策块的两个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NO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分支到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led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关闭模块，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4-40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just" defTabSz="457200"/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最后，将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NO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程序分支的底部连接回主程序循环，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4-41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1" name="文本占位符 2">
            <a:extLst>
              <a:ext uri="{FF2B5EF4-FFF2-40B4-BE49-F238E27FC236}">
                <a16:creationId xmlns:a16="http://schemas.microsoft.com/office/drawing/2014/main" id="{0403E576-09CC-4B50-B921-0415068BCD5E}"/>
              </a:ext>
            </a:extLst>
          </p:cNvPr>
          <p:cNvSpPr txBox="1">
            <a:spLocks/>
          </p:cNvSpPr>
          <p:nvPr/>
        </p:nvSpPr>
        <p:spPr>
          <a:xfrm>
            <a:off x="6888088" y="6283314"/>
            <a:ext cx="3151988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4-41 NO</a:t>
            </a:r>
            <a:r>
              <a:rPr lang="zh-CN" altLang="en-US" sz="1200" dirty="0"/>
              <a:t>程序分支的底部连接回主程序循环</a:t>
            </a:r>
          </a:p>
          <a:p>
            <a:pPr marL="0" indent="0">
              <a:buNone/>
            </a:pPr>
            <a:endParaRPr lang="zh-CN" altLang="en-US" sz="1200" dirty="0"/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7" name="文本占位符 2">
            <a:extLst>
              <a:ext uri="{FF2B5EF4-FFF2-40B4-BE49-F238E27FC236}">
                <a16:creationId xmlns:a16="http://schemas.microsoft.com/office/drawing/2014/main" id="{FAA9A020-0FEC-4550-84AB-CFE040AE34FE}"/>
              </a:ext>
            </a:extLst>
          </p:cNvPr>
          <p:cNvSpPr txBox="1">
            <a:spLocks/>
          </p:cNvSpPr>
          <p:nvPr/>
        </p:nvSpPr>
        <p:spPr>
          <a:xfrm>
            <a:off x="1703512" y="5920133"/>
            <a:ext cx="3364646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4-40 </a:t>
            </a:r>
            <a:r>
              <a:rPr lang="zh-CN" altLang="en-US" sz="1200" dirty="0"/>
              <a:t>连接决策块的两个</a:t>
            </a:r>
            <a:r>
              <a:rPr lang="en-US" altLang="zh-CN" sz="1200" dirty="0"/>
              <a:t>NO</a:t>
            </a:r>
            <a:r>
              <a:rPr lang="zh-CN" altLang="en-US" sz="1200" dirty="0"/>
              <a:t>分支到</a:t>
            </a:r>
            <a:r>
              <a:rPr lang="en-US" altLang="zh-CN" sz="1200" dirty="0"/>
              <a:t>LED</a:t>
            </a:r>
            <a:r>
              <a:rPr lang="zh-CN" altLang="en-US" sz="1200" dirty="0"/>
              <a:t>关闭模块</a:t>
            </a:r>
          </a:p>
          <a:p>
            <a:pPr marL="0" indent="0">
              <a:buNone/>
            </a:pPr>
            <a:r>
              <a:rPr lang="en-US" altLang="zh-CN" sz="1200" dirty="0"/>
              <a:t> </a:t>
            </a:r>
            <a:endParaRPr lang="zh-CN" altLang="en-US" sz="1200" dirty="0"/>
          </a:p>
          <a:p>
            <a:pPr marL="0" indent="0">
              <a:buNone/>
            </a:pPr>
            <a:endParaRPr lang="zh-CN" altLang="en-US" sz="1200" dirty="0"/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12" name="图片 11" descr="IMG_256">
            <a:extLst>
              <a:ext uri="{FF2B5EF4-FFF2-40B4-BE49-F238E27FC236}">
                <a16:creationId xmlns:a16="http://schemas.microsoft.com/office/drawing/2014/main" id="{46DAF704-C494-4886-8BF2-A4BDC69E5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2" r="4494" b="4828"/>
          <a:stretch>
            <a:fillRect/>
          </a:stretch>
        </p:blipFill>
        <p:spPr>
          <a:xfrm>
            <a:off x="1547244" y="2720901"/>
            <a:ext cx="4048125" cy="300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图片 14" descr="IMG_256">
            <a:extLst>
              <a:ext uri="{FF2B5EF4-FFF2-40B4-BE49-F238E27FC236}">
                <a16:creationId xmlns:a16="http://schemas.microsoft.com/office/drawing/2014/main" id="{E8AC26A2-145E-4DDA-940F-E2EABAF81B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43" b="2731"/>
          <a:stretch>
            <a:fillRect/>
          </a:stretch>
        </p:blipFill>
        <p:spPr>
          <a:xfrm>
            <a:off x="6979827" y="2276873"/>
            <a:ext cx="2860589" cy="38884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524233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19336" y="277350"/>
            <a:ext cx="1097431" cy="1009649"/>
          </a:xfrm>
        </p:spPr>
        <p:txBody>
          <a:bodyPr/>
          <a:lstStyle/>
          <a:p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509600" y="278936"/>
            <a:ext cx="4802424" cy="532716"/>
          </a:xfrm>
        </p:spPr>
        <p:txBody>
          <a:bodyPr/>
          <a:lstStyle/>
          <a:p>
            <a:r>
              <a:rPr lang="zh-CN" altLang="en-US" dirty="0"/>
              <a:t>仿真和测试</a:t>
            </a:r>
          </a:p>
        </p:txBody>
      </p:sp>
      <p:sp>
        <p:nvSpPr>
          <p:cNvPr id="19" name="矩形 18"/>
          <p:cNvSpPr/>
          <p:nvPr/>
        </p:nvSpPr>
        <p:spPr>
          <a:xfrm>
            <a:off x="777913" y="1235534"/>
            <a:ext cx="1063617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457200"/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   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测试程序，则需要做的是按播放按钮，然后调整距离传感器上的距离显示和亮度传感器上的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lux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显示，</a:t>
            </a:r>
            <a:endParaRPr lang="zh-CN" altLang="en-US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黑体" panose="02010609060101010101" pitchFamily="49" charset="-122"/>
            </a:endParaRPr>
          </a:p>
          <a:p>
            <a:pPr algn="just" defTabSz="457200"/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4-42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just" defTabSz="457200"/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当距离值小于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20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时，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LED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应该亮起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4-43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1" name="文本占位符 2">
            <a:extLst>
              <a:ext uri="{FF2B5EF4-FFF2-40B4-BE49-F238E27FC236}">
                <a16:creationId xmlns:a16="http://schemas.microsoft.com/office/drawing/2014/main" id="{0403E576-09CC-4B50-B921-0415068BCD5E}"/>
              </a:ext>
            </a:extLst>
          </p:cNvPr>
          <p:cNvSpPr txBox="1">
            <a:spLocks/>
          </p:cNvSpPr>
          <p:nvPr/>
        </p:nvSpPr>
        <p:spPr>
          <a:xfrm>
            <a:off x="7320136" y="6453336"/>
            <a:ext cx="1525388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4-43 </a:t>
            </a:r>
            <a:r>
              <a:rPr lang="zh-CN" altLang="en-US" sz="1200" dirty="0"/>
              <a:t>仿真结果（一）</a:t>
            </a:r>
          </a:p>
          <a:p>
            <a:pPr marL="0" indent="0">
              <a:buNone/>
            </a:pPr>
            <a:endParaRPr lang="zh-CN" altLang="en-US" sz="1200" dirty="0"/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7" name="文本占位符 2">
            <a:extLst>
              <a:ext uri="{FF2B5EF4-FFF2-40B4-BE49-F238E27FC236}">
                <a16:creationId xmlns:a16="http://schemas.microsoft.com/office/drawing/2014/main" id="{FAA9A020-0FEC-4550-84AB-CFE040AE34FE}"/>
              </a:ext>
            </a:extLst>
          </p:cNvPr>
          <p:cNvSpPr txBox="1">
            <a:spLocks/>
          </p:cNvSpPr>
          <p:nvPr/>
        </p:nvSpPr>
        <p:spPr>
          <a:xfrm>
            <a:off x="3082720" y="5733256"/>
            <a:ext cx="1656184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4-42 </a:t>
            </a:r>
            <a:r>
              <a:rPr lang="zh-CN" altLang="en-US" sz="1200" dirty="0"/>
              <a:t>调整传感器数值</a:t>
            </a:r>
          </a:p>
          <a:p>
            <a:pPr marL="0" indent="0">
              <a:buNone/>
            </a:pPr>
            <a:r>
              <a:rPr lang="en-US" altLang="zh-CN" sz="1200" dirty="0"/>
              <a:t> </a:t>
            </a:r>
            <a:endParaRPr lang="zh-CN" altLang="en-US" sz="1200" dirty="0"/>
          </a:p>
          <a:p>
            <a:pPr marL="0" indent="0">
              <a:buNone/>
            </a:pPr>
            <a:endParaRPr lang="zh-CN" altLang="en-US" sz="1200" dirty="0"/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9" name="图片 8" descr="IMG_256">
            <a:extLst>
              <a:ext uri="{FF2B5EF4-FFF2-40B4-BE49-F238E27FC236}">
                <a16:creationId xmlns:a16="http://schemas.microsoft.com/office/drawing/2014/main" id="{04D45160-CCDA-4D7E-91DA-459BD34C18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80992" y="2660191"/>
            <a:ext cx="3676650" cy="296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 descr="IMG_256">
            <a:extLst>
              <a:ext uri="{FF2B5EF4-FFF2-40B4-BE49-F238E27FC236}">
                <a16:creationId xmlns:a16="http://schemas.microsoft.com/office/drawing/2014/main" id="{3120EC67-5247-4B43-8B9E-ACA86F406B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21" b="1844"/>
          <a:stretch>
            <a:fillRect/>
          </a:stretch>
        </p:blipFill>
        <p:spPr>
          <a:xfrm>
            <a:off x="6384032" y="2189694"/>
            <a:ext cx="3528392" cy="41544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289689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19336" y="277350"/>
            <a:ext cx="1097431" cy="1009649"/>
          </a:xfrm>
        </p:spPr>
        <p:txBody>
          <a:bodyPr/>
          <a:lstStyle/>
          <a:p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509600" y="278936"/>
            <a:ext cx="4802424" cy="532716"/>
          </a:xfrm>
        </p:spPr>
        <p:txBody>
          <a:bodyPr/>
          <a:lstStyle/>
          <a:p>
            <a:r>
              <a:rPr lang="zh-CN" altLang="en-US" dirty="0"/>
              <a:t>仿真和测试</a:t>
            </a:r>
          </a:p>
        </p:txBody>
      </p:sp>
      <p:sp>
        <p:nvSpPr>
          <p:cNvPr id="19" name="矩形 18"/>
          <p:cNvSpPr/>
          <p:nvPr/>
        </p:nvSpPr>
        <p:spPr>
          <a:xfrm>
            <a:off x="777913" y="1235534"/>
            <a:ext cx="1063617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457200"/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暂停模拟，并在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LED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关闭可视化命令上设置断点，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4-44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just" defTabSz="457200"/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再次单击播放键以运行仿真，并更改距离或光强直到断点触发，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4-45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just" defTabSz="457200"/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此时，变量在变量显示中可用，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4-46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zh-CN" altLang="en-US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黑体" panose="02010609060101010101" pitchFamily="49" charset="-122"/>
            </a:endParaRPr>
          </a:p>
        </p:txBody>
      </p:sp>
      <p:sp>
        <p:nvSpPr>
          <p:cNvPr id="11" name="文本占位符 2">
            <a:extLst>
              <a:ext uri="{FF2B5EF4-FFF2-40B4-BE49-F238E27FC236}">
                <a16:creationId xmlns:a16="http://schemas.microsoft.com/office/drawing/2014/main" id="{0403E576-09CC-4B50-B921-0415068BCD5E}"/>
              </a:ext>
            </a:extLst>
          </p:cNvPr>
          <p:cNvSpPr txBox="1">
            <a:spLocks/>
          </p:cNvSpPr>
          <p:nvPr/>
        </p:nvSpPr>
        <p:spPr>
          <a:xfrm>
            <a:off x="7518496" y="4581128"/>
            <a:ext cx="1525388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4-45 </a:t>
            </a:r>
            <a:r>
              <a:rPr lang="zh-CN" altLang="en-US" sz="1200" dirty="0"/>
              <a:t>仿真结果（二）</a:t>
            </a:r>
          </a:p>
          <a:p>
            <a:pPr marL="0" indent="0">
              <a:buNone/>
            </a:pPr>
            <a:endParaRPr lang="zh-CN" altLang="en-US" sz="1200" dirty="0"/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7" name="文本占位符 2">
            <a:extLst>
              <a:ext uri="{FF2B5EF4-FFF2-40B4-BE49-F238E27FC236}">
                <a16:creationId xmlns:a16="http://schemas.microsoft.com/office/drawing/2014/main" id="{FAA9A020-0FEC-4550-84AB-CFE040AE34FE}"/>
              </a:ext>
            </a:extLst>
          </p:cNvPr>
          <p:cNvSpPr txBox="1">
            <a:spLocks/>
          </p:cNvSpPr>
          <p:nvPr/>
        </p:nvSpPr>
        <p:spPr>
          <a:xfrm>
            <a:off x="2254628" y="4265183"/>
            <a:ext cx="1656184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4-44 </a:t>
            </a:r>
            <a:r>
              <a:rPr lang="zh-CN" altLang="en-US" sz="1200" dirty="0"/>
              <a:t>设置断点</a:t>
            </a:r>
          </a:p>
          <a:p>
            <a:pPr marL="0" indent="0">
              <a:buNone/>
            </a:pPr>
            <a:r>
              <a:rPr lang="en-US" altLang="zh-CN" sz="1200" dirty="0"/>
              <a:t> </a:t>
            </a:r>
            <a:endParaRPr lang="zh-CN" altLang="en-US" sz="1200" dirty="0"/>
          </a:p>
          <a:p>
            <a:pPr marL="0" indent="0">
              <a:buNone/>
            </a:pPr>
            <a:endParaRPr lang="zh-CN" altLang="en-US" sz="1200" dirty="0"/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12" name="图片 11" descr="IMG_256">
            <a:extLst>
              <a:ext uri="{FF2B5EF4-FFF2-40B4-BE49-F238E27FC236}">
                <a16:creationId xmlns:a16="http://schemas.microsoft.com/office/drawing/2014/main" id="{B82D5F6F-6FE7-4FA6-8816-5BC17B796B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45" b="10791"/>
          <a:stretch>
            <a:fillRect/>
          </a:stretch>
        </p:blipFill>
        <p:spPr>
          <a:xfrm>
            <a:off x="1509600" y="2838450"/>
            <a:ext cx="3276600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 descr="IMG_256">
            <a:extLst>
              <a:ext uri="{FF2B5EF4-FFF2-40B4-BE49-F238E27FC236}">
                <a16:creationId xmlns:a16="http://schemas.microsoft.com/office/drawing/2014/main" id="{D3F7D820-D2AE-451F-B0BC-5727EA3A2D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09" b="5769"/>
          <a:stretch>
            <a:fillRect/>
          </a:stretch>
        </p:blipFill>
        <p:spPr>
          <a:xfrm>
            <a:off x="5246894" y="2643455"/>
            <a:ext cx="4448175" cy="186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图片 13" descr="IMG_256">
            <a:extLst>
              <a:ext uri="{FF2B5EF4-FFF2-40B4-BE49-F238E27FC236}">
                <a16:creationId xmlns:a16="http://schemas.microsoft.com/office/drawing/2014/main" id="{17DE339F-43B9-4D07-9B56-3B20A32237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42" b="15854"/>
          <a:stretch>
            <a:fillRect/>
          </a:stretch>
        </p:blipFill>
        <p:spPr>
          <a:xfrm>
            <a:off x="2019613" y="4826300"/>
            <a:ext cx="1905000" cy="65722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文本占位符 2">
            <a:extLst>
              <a:ext uri="{FF2B5EF4-FFF2-40B4-BE49-F238E27FC236}">
                <a16:creationId xmlns:a16="http://schemas.microsoft.com/office/drawing/2014/main" id="{FEEF0EC6-8448-4111-8234-EFA029524802}"/>
              </a:ext>
            </a:extLst>
          </p:cNvPr>
          <p:cNvSpPr txBox="1">
            <a:spLocks/>
          </p:cNvSpPr>
          <p:nvPr/>
        </p:nvSpPr>
        <p:spPr>
          <a:xfrm>
            <a:off x="2379578" y="5622466"/>
            <a:ext cx="1157468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4-46 </a:t>
            </a:r>
            <a:r>
              <a:rPr lang="zh-CN" altLang="en-US" sz="1200" dirty="0"/>
              <a:t>变量窗口</a:t>
            </a:r>
          </a:p>
          <a:p>
            <a:pPr marL="0" indent="0">
              <a:buNone/>
            </a:pPr>
            <a:r>
              <a:rPr lang="en-US" altLang="zh-CN" sz="1200" dirty="0"/>
              <a:t> </a:t>
            </a:r>
            <a:endParaRPr lang="zh-CN" altLang="en-US" sz="1200" dirty="0"/>
          </a:p>
          <a:p>
            <a:pPr marL="0" indent="0">
              <a:buNone/>
            </a:pPr>
            <a:endParaRPr lang="zh-CN" altLang="en-US" sz="1200" dirty="0"/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93953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19336" y="277350"/>
            <a:ext cx="1097431" cy="1009649"/>
          </a:xfrm>
        </p:spPr>
        <p:txBody>
          <a:bodyPr/>
          <a:lstStyle/>
          <a:p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509600" y="278936"/>
            <a:ext cx="4802424" cy="532716"/>
          </a:xfrm>
        </p:spPr>
        <p:txBody>
          <a:bodyPr/>
          <a:lstStyle/>
          <a:p>
            <a:r>
              <a:rPr lang="zh-CN" altLang="en-US" dirty="0"/>
              <a:t>仿真和测试</a:t>
            </a:r>
          </a:p>
        </p:txBody>
      </p:sp>
      <p:sp>
        <p:nvSpPr>
          <p:cNvPr id="19" name="矩形 18"/>
          <p:cNvSpPr/>
          <p:nvPr/>
        </p:nvSpPr>
        <p:spPr>
          <a:xfrm>
            <a:off x="777913" y="1235534"/>
            <a:ext cx="106361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457200"/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将这些值与测试的决策相比较会得到哪个条件失败，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4-47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just" defTabSz="457200"/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当点击顶部的单步图标，使得 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LED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关闭，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4-48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1" name="文本占位符 2">
            <a:extLst>
              <a:ext uri="{FF2B5EF4-FFF2-40B4-BE49-F238E27FC236}">
                <a16:creationId xmlns:a16="http://schemas.microsoft.com/office/drawing/2014/main" id="{0403E576-09CC-4B50-B921-0415068BCD5E}"/>
              </a:ext>
            </a:extLst>
          </p:cNvPr>
          <p:cNvSpPr txBox="1">
            <a:spLocks/>
          </p:cNvSpPr>
          <p:nvPr/>
        </p:nvSpPr>
        <p:spPr>
          <a:xfrm>
            <a:off x="7878953" y="5733256"/>
            <a:ext cx="1152128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4-48 LED</a:t>
            </a:r>
            <a:r>
              <a:rPr lang="zh-CN" altLang="en-US" sz="1200" dirty="0"/>
              <a:t>关闭</a:t>
            </a:r>
          </a:p>
          <a:p>
            <a:pPr marL="0" indent="0">
              <a:buNone/>
            </a:pPr>
            <a:endParaRPr lang="zh-CN" altLang="en-US" sz="1200" dirty="0"/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5" name="文本占位符 2">
            <a:extLst>
              <a:ext uri="{FF2B5EF4-FFF2-40B4-BE49-F238E27FC236}">
                <a16:creationId xmlns:a16="http://schemas.microsoft.com/office/drawing/2014/main" id="{FEEF0EC6-8448-4111-8234-EFA029524802}"/>
              </a:ext>
            </a:extLst>
          </p:cNvPr>
          <p:cNvSpPr txBox="1">
            <a:spLocks/>
          </p:cNvSpPr>
          <p:nvPr/>
        </p:nvSpPr>
        <p:spPr>
          <a:xfrm>
            <a:off x="2958311" y="4090784"/>
            <a:ext cx="1157468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4-47 </a:t>
            </a:r>
            <a:r>
              <a:rPr lang="zh-CN" altLang="en-US" sz="1200" dirty="0"/>
              <a:t>变量比较</a:t>
            </a:r>
          </a:p>
          <a:p>
            <a:pPr marL="0" indent="0">
              <a:buNone/>
            </a:pPr>
            <a:r>
              <a:rPr lang="en-US" altLang="zh-CN" sz="1200" dirty="0"/>
              <a:t> </a:t>
            </a:r>
            <a:endParaRPr lang="zh-CN" altLang="en-US" sz="1200" dirty="0"/>
          </a:p>
          <a:p>
            <a:pPr marL="0" indent="0">
              <a:buNone/>
            </a:pPr>
            <a:endParaRPr lang="zh-CN" altLang="en-US" sz="1200" dirty="0"/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16" name="图片 15" descr="IMG_256">
            <a:extLst>
              <a:ext uri="{FF2B5EF4-FFF2-40B4-BE49-F238E27FC236}">
                <a16:creationId xmlns:a16="http://schemas.microsoft.com/office/drawing/2014/main" id="{4B675A3F-83EA-4F5E-9DF6-385956282D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37" b="18072"/>
          <a:stretch>
            <a:fillRect/>
          </a:stretch>
        </p:blipFill>
        <p:spPr>
          <a:xfrm>
            <a:off x="1427258" y="3284984"/>
            <a:ext cx="4219575" cy="64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图片 17" descr="IMG_256">
            <a:extLst>
              <a:ext uri="{FF2B5EF4-FFF2-40B4-BE49-F238E27FC236}">
                <a16:creationId xmlns:a16="http://schemas.microsoft.com/office/drawing/2014/main" id="{17DA718A-9135-421A-81EA-43746E489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90" b="3743"/>
          <a:stretch>
            <a:fillRect/>
          </a:stretch>
        </p:blipFill>
        <p:spPr>
          <a:xfrm>
            <a:off x="6152190" y="2349330"/>
            <a:ext cx="4605655" cy="3257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898621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19336" y="277350"/>
            <a:ext cx="1097431" cy="1009649"/>
          </a:xfrm>
        </p:spPr>
        <p:txBody>
          <a:bodyPr/>
          <a:lstStyle/>
          <a:p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509600" y="278936"/>
            <a:ext cx="4802424" cy="532716"/>
          </a:xfrm>
        </p:spPr>
        <p:txBody>
          <a:bodyPr/>
          <a:lstStyle/>
          <a:p>
            <a:r>
              <a:rPr lang="zh-CN" altLang="en-US" dirty="0"/>
              <a:t>上传和编译程序</a:t>
            </a:r>
          </a:p>
        </p:txBody>
      </p:sp>
      <p:sp>
        <p:nvSpPr>
          <p:cNvPr id="19" name="矩形 18"/>
          <p:cNvSpPr/>
          <p:nvPr/>
        </p:nvSpPr>
        <p:spPr>
          <a:xfrm>
            <a:off x="777913" y="1235534"/>
            <a:ext cx="1063617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457200"/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   一切工作正常后，剩下的任务是连接上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Arduino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并编译到真正的硬件上，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4-49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。</a:t>
            </a:r>
            <a:endParaRPr lang="en-US" altLang="zh-CN" sz="1800" kern="100" dirty="0">
              <a:effectLst/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just" defTabSz="457200"/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   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具体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过程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如下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：</a:t>
            </a:r>
            <a:endParaRPr lang="zh-CN" altLang="en-US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黑体" panose="02010609060101010101" pitchFamily="49" charset="-122"/>
            </a:endParaRPr>
          </a:p>
          <a:p>
            <a:pPr marL="0" marR="0" indent="266700" algn="just">
              <a:spcBef>
                <a:spcPts val="0"/>
              </a:spcBef>
              <a:spcAft>
                <a:spcPts val="0"/>
              </a:spcAft>
            </a:pP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   1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）将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Grove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传感器插入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Grove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基板中与原理图上相同的连接器。参见前面讨论的黄金规则。</a:t>
            </a:r>
            <a:endParaRPr lang="zh-CN" altLang="en-US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黑体" panose="02010609060101010101" pitchFamily="49" charset="-122"/>
            </a:endParaRPr>
          </a:p>
          <a:p>
            <a:pPr marL="0" marR="0" indent="266700" algn="just">
              <a:spcBef>
                <a:spcPts val="0"/>
              </a:spcBef>
              <a:spcAft>
                <a:spcPts val="0"/>
              </a:spcAft>
            </a:pP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   2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）将基板连接到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Arduino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并，将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Arduino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连接到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PC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   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在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Visual Designer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中单击程序上传按钮，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4-50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just"/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   测试硬件，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4-51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1" name="文本占位符 2">
            <a:extLst>
              <a:ext uri="{FF2B5EF4-FFF2-40B4-BE49-F238E27FC236}">
                <a16:creationId xmlns:a16="http://schemas.microsoft.com/office/drawing/2014/main" id="{0403E576-09CC-4B50-B921-0415068BCD5E}"/>
              </a:ext>
            </a:extLst>
          </p:cNvPr>
          <p:cNvSpPr txBox="1">
            <a:spLocks/>
          </p:cNvSpPr>
          <p:nvPr/>
        </p:nvSpPr>
        <p:spPr>
          <a:xfrm>
            <a:off x="5319910" y="4941168"/>
            <a:ext cx="1152128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4-50 </a:t>
            </a:r>
            <a:r>
              <a:rPr lang="zh-CN" altLang="en-US" sz="1200" dirty="0"/>
              <a:t>上传按钮</a:t>
            </a:r>
          </a:p>
          <a:p>
            <a:pPr marL="0" indent="0">
              <a:buNone/>
            </a:pPr>
            <a:endParaRPr lang="zh-CN" altLang="en-US" sz="1200" dirty="0"/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5" name="文本占位符 2">
            <a:extLst>
              <a:ext uri="{FF2B5EF4-FFF2-40B4-BE49-F238E27FC236}">
                <a16:creationId xmlns:a16="http://schemas.microsoft.com/office/drawing/2014/main" id="{FEEF0EC6-8448-4111-8234-EFA029524802}"/>
              </a:ext>
            </a:extLst>
          </p:cNvPr>
          <p:cNvSpPr txBox="1">
            <a:spLocks/>
          </p:cNvSpPr>
          <p:nvPr/>
        </p:nvSpPr>
        <p:spPr>
          <a:xfrm>
            <a:off x="2165372" y="5973306"/>
            <a:ext cx="1745440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4-49 </a:t>
            </a:r>
            <a:r>
              <a:rPr lang="zh-CN" altLang="en-US" sz="1200" dirty="0"/>
              <a:t>编译到真正的硬件</a:t>
            </a:r>
          </a:p>
          <a:p>
            <a:pPr marL="0" indent="0">
              <a:buNone/>
            </a:pPr>
            <a:r>
              <a:rPr lang="en-US" altLang="zh-CN" sz="1200" dirty="0"/>
              <a:t> </a:t>
            </a:r>
            <a:endParaRPr lang="zh-CN" altLang="en-US" sz="1200" dirty="0"/>
          </a:p>
          <a:p>
            <a:pPr marL="0" indent="0">
              <a:buNone/>
            </a:pPr>
            <a:endParaRPr lang="zh-CN" altLang="en-US" sz="1200" dirty="0"/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9" name="图片 8" descr="IMG_256">
            <a:extLst>
              <a:ext uri="{FF2B5EF4-FFF2-40B4-BE49-F238E27FC236}">
                <a16:creationId xmlns:a16="http://schemas.microsoft.com/office/drawing/2014/main" id="{04AE8A52-7B5B-407E-8BE1-21A6FEEAF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07" b="3846"/>
          <a:stretch>
            <a:fillRect/>
          </a:stretch>
        </p:blipFill>
        <p:spPr>
          <a:xfrm>
            <a:off x="1565192" y="2989860"/>
            <a:ext cx="3162300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图片 9" descr="IMG_256">
            <a:extLst>
              <a:ext uri="{FF2B5EF4-FFF2-40B4-BE49-F238E27FC236}">
                <a16:creationId xmlns:a16="http://schemas.microsoft.com/office/drawing/2014/main" id="{87CC1E7E-8CCB-4EE2-8896-B6EC3AC32C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695949" y="4418610"/>
            <a:ext cx="400050" cy="35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图片 11" descr="IMG_256">
            <a:extLst>
              <a:ext uri="{FF2B5EF4-FFF2-40B4-BE49-F238E27FC236}">
                <a16:creationId xmlns:a16="http://schemas.microsoft.com/office/drawing/2014/main" id="{D2AD1F61-E38D-417C-8034-23221AEF10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888088" y="2977284"/>
            <a:ext cx="3267075" cy="2847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文本占位符 2">
            <a:extLst>
              <a:ext uri="{FF2B5EF4-FFF2-40B4-BE49-F238E27FC236}">
                <a16:creationId xmlns:a16="http://schemas.microsoft.com/office/drawing/2014/main" id="{B6B8BA0E-B108-44AC-9658-A3598C710A8A}"/>
              </a:ext>
            </a:extLst>
          </p:cNvPr>
          <p:cNvSpPr txBox="1">
            <a:spLocks/>
          </p:cNvSpPr>
          <p:nvPr/>
        </p:nvSpPr>
        <p:spPr>
          <a:xfrm>
            <a:off x="7929925" y="5973306"/>
            <a:ext cx="1183399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4-51 </a:t>
            </a:r>
            <a:r>
              <a:rPr lang="zh-CN" altLang="en-US" sz="1200" dirty="0"/>
              <a:t>测试硬件</a:t>
            </a:r>
          </a:p>
          <a:p>
            <a:pPr marL="0" indent="0">
              <a:buNone/>
            </a:pPr>
            <a:r>
              <a:rPr lang="en-US" altLang="zh-CN" sz="1200" dirty="0"/>
              <a:t> </a:t>
            </a:r>
            <a:endParaRPr lang="zh-CN" altLang="en-US" sz="1200" dirty="0"/>
          </a:p>
          <a:p>
            <a:pPr marL="0" indent="0">
              <a:buNone/>
            </a:pPr>
            <a:endParaRPr lang="zh-CN" altLang="en-US" sz="1200" dirty="0"/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70808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19336" y="277350"/>
            <a:ext cx="1097431" cy="1009649"/>
          </a:xfrm>
        </p:spPr>
        <p:txBody>
          <a:bodyPr/>
          <a:lstStyle/>
          <a:p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509600" y="278936"/>
            <a:ext cx="4802424" cy="532716"/>
          </a:xfrm>
        </p:spPr>
        <p:txBody>
          <a:bodyPr/>
          <a:lstStyle/>
          <a:p>
            <a:r>
              <a:rPr lang="zh-CN" altLang="en-US" dirty="0"/>
              <a:t>上传和编译程序</a:t>
            </a:r>
          </a:p>
        </p:txBody>
      </p:sp>
      <p:sp>
        <p:nvSpPr>
          <p:cNvPr id="19" name="矩形 18"/>
          <p:cNvSpPr/>
          <p:nvPr/>
        </p:nvSpPr>
        <p:spPr>
          <a:xfrm>
            <a:off x="673799" y="1196752"/>
            <a:ext cx="106361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algn="just" defTabSz="457200">
              <a:spcBef>
                <a:spcPts val="0"/>
              </a:spcBef>
              <a:spcAft>
                <a:spcPts val="0"/>
              </a:spcAft>
            </a:pP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如果编译失败，单击工程设置图标（在上传旁边），确保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COM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端口和设置正确，如图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4-52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14" name="图片 13" descr="IMG_256">
            <a:extLst>
              <a:ext uri="{FF2B5EF4-FFF2-40B4-BE49-F238E27FC236}">
                <a16:creationId xmlns:a16="http://schemas.microsoft.com/office/drawing/2014/main" id="{9A507610-B4FA-453C-9877-936DD565CD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00" b="2405"/>
          <a:stretch>
            <a:fillRect/>
          </a:stretch>
        </p:blipFill>
        <p:spPr>
          <a:xfrm>
            <a:off x="3672547" y="1731054"/>
            <a:ext cx="4638675" cy="463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文本占位符 2">
            <a:extLst>
              <a:ext uri="{FF2B5EF4-FFF2-40B4-BE49-F238E27FC236}">
                <a16:creationId xmlns:a16="http://schemas.microsoft.com/office/drawing/2014/main" id="{476D8BB2-97BE-4B04-8D37-A4A156D97391}"/>
              </a:ext>
            </a:extLst>
          </p:cNvPr>
          <p:cNvSpPr txBox="1">
            <a:spLocks/>
          </p:cNvSpPr>
          <p:nvPr/>
        </p:nvSpPr>
        <p:spPr>
          <a:xfrm>
            <a:off x="5280040" y="6534699"/>
            <a:ext cx="1631920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4-52 </a:t>
            </a:r>
            <a:r>
              <a:rPr lang="zh-CN" altLang="en-US" sz="1200" dirty="0"/>
              <a:t>设置</a:t>
            </a:r>
            <a:r>
              <a:rPr lang="en-US" altLang="zh-CN" sz="1200" dirty="0"/>
              <a:t>COM</a:t>
            </a:r>
            <a:r>
              <a:rPr lang="zh-CN" altLang="en-US" sz="1200" dirty="0"/>
              <a:t>端口</a:t>
            </a:r>
          </a:p>
          <a:p>
            <a:pPr marL="0" indent="0">
              <a:buNone/>
            </a:pPr>
            <a:r>
              <a:rPr lang="en-US" altLang="zh-CN" sz="1200" dirty="0"/>
              <a:t> </a:t>
            </a:r>
            <a:endParaRPr lang="zh-CN" altLang="en-US" sz="1200" dirty="0"/>
          </a:p>
          <a:p>
            <a:pPr marL="0" indent="0">
              <a:buNone/>
            </a:pPr>
            <a:endParaRPr lang="zh-CN" altLang="en-US" sz="1200" dirty="0"/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02000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PART  01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PART  02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zh-CN" dirty="0"/>
              <a:t>PART  03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/>
              <a:t>PART  04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/>
              <a:t>PART  05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zh-CN" altLang="en-US" dirty="0"/>
              <a:t>创建工程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zh-CN" altLang="en-US" dirty="0"/>
              <a:t>添加外围设备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zh-CN" altLang="en-US" dirty="0"/>
              <a:t>设计程序</a:t>
            </a: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zh-CN" altLang="en-US" dirty="0"/>
              <a:t>仿真和测试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zh-CN" altLang="en-US" dirty="0"/>
              <a:t>上传和编译程序</a:t>
            </a:r>
          </a:p>
        </p:txBody>
      </p:sp>
    </p:spTree>
    <p:extLst>
      <p:ext uri="{BB962C8B-B14F-4D97-AF65-F5344CB8AC3E}">
        <p14:creationId xmlns:p14="http://schemas.microsoft.com/office/powerpoint/2010/main" val="321891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19336" y="277350"/>
            <a:ext cx="1097431" cy="1009649"/>
          </a:xfrm>
        </p:spPr>
        <p:txBody>
          <a:bodyPr/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509600" y="278936"/>
            <a:ext cx="4802424" cy="532716"/>
          </a:xfrm>
        </p:spPr>
        <p:txBody>
          <a:bodyPr/>
          <a:lstStyle/>
          <a:p>
            <a:r>
              <a:rPr lang="zh-CN" altLang="en-US" dirty="0"/>
              <a:t>创建工程</a:t>
            </a:r>
          </a:p>
        </p:txBody>
      </p:sp>
      <p:sp>
        <p:nvSpPr>
          <p:cNvPr id="19" name="矩形 18"/>
          <p:cNvSpPr/>
          <p:nvPr/>
        </p:nvSpPr>
        <p:spPr>
          <a:xfrm>
            <a:off x="777913" y="1221400"/>
            <a:ext cx="106361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457200"/>
            <a:r>
              <a:rPr lang="en-US" altLang="zh-CN" kern="1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altLang="en-US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创建工程的方法已在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4.1</a:t>
            </a:r>
            <a:r>
              <a:rPr lang="zh-CN" altLang="en-US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节进行介绍，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所以假设已有一个空白的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Arduino Uno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工程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，如图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4-25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sz="1800" kern="100" dirty="0">
              <a:effectLst/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marL="0" marR="0" algn="just" defTabSz="720000">
              <a:spcBef>
                <a:spcPts val="0"/>
              </a:spcBef>
              <a:spcAft>
                <a:spcPts val="0"/>
              </a:spcAft>
            </a:pPr>
            <a:endParaRPr lang="zh-CN" altLang="en-US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黑体" panose="02010609060101010101" pitchFamily="49" charset="-122"/>
            </a:endParaRPr>
          </a:p>
        </p:txBody>
      </p:sp>
      <p:sp>
        <p:nvSpPr>
          <p:cNvPr id="29" name="文本占位符 2">
            <a:extLst>
              <a:ext uri="{FF2B5EF4-FFF2-40B4-BE49-F238E27FC236}">
                <a16:creationId xmlns:a16="http://schemas.microsoft.com/office/drawing/2014/main" id="{E31CC803-0D24-4AD0-A912-930E08722B3A}"/>
              </a:ext>
            </a:extLst>
          </p:cNvPr>
          <p:cNvSpPr txBox="1">
            <a:spLocks/>
          </p:cNvSpPr>
          <p:nvPr/>
        </p:nvSpPr>
        <p:spPr>
          <a:xfrm>
            <a:off x="5178634" y="5281268"/>
            <a:ext cx="1152128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4-25 </a:t>
            </a:r>
            <a:r>
              <a:rPr lang="zh-CN" altLang="en-US" sz="1200" dirty="0"/>
              <a:t>空白工程</a:t>
            </a:r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9" name="图片 8" descr="IMG_256">
            <a:extLst>
              <a:ext uri="{FF2B5EF4-FFF2-40B4-BE49-F238E27FC236}">
                <a16:creationId xmlns:a16="http://schemas.microsoft.com/office/drawing/2014/main" id="{86F450BA-5CCA-4AD3-A104-05B5D2A581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8" b="2841"/>
          <a:stretch>
            <a:fillRect/>
          </a:stretch>
        </p:blipFill>
        <p:spPr>
          <a:xfrm>
            <a:off x="2423592" y="1867731"/>
            <a:ext cx="6086475" cy="3257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17541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19336" y="277350"/>
            <a:ext cx="1097431" cy="1009649"/>
          </a:xfrm>
        </p:spPr>
        <p:txBody>
          <a:bodyPr/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509600" y="278936"/>
            <a:ext cx="4802424" cy="532716"/>
          </a:xfrm>
        </p:spPr>
        <p:txBody>
          <a:bodyPr/>
          <a:lstStyle/>
          <a:p>
            <a:r>
              <a:rPr lang="zh-CN" altLang="en-US" dirty="0"/>
              <a:t>添加外围设备</a:t>
            </a:r>
          </a:p>
        </p:txBody>
      </p:sp>
      <p:sp>
        <p:nvSpPr>
          <p:cNvPr id="19" name="矩形 18"/>
          <p:cNvSpPr/>
          <p:nvPr/>
        </p:nvSpPr>
        <p:spPr>
          <a:xfrm>
            <a:off x="777913" y="1221400"/>
            <a:ext cx="1063617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457200"/>
            <a:r>
              <a:rPr lang="en-US" altLang="zh-CN" kern="1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这里将使用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Grove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红外距离传感器、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Grove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亮度传感器和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Grove LED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。这些模块都可以通过工程菜单上的添加外围设备命令来选择，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4-26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和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4-27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sz="1800" kern="100" dirty="0">
              <a:effectLst/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marL="0" marR="0" algn="just" defTabSz="720000">
              <a:spcBef>
                <a:spcPts val="0"/>
              </a:spcBef>
              <a:spcAft>
                <a:spcPts val="0"/>
              </a:spcAft>
            </a:pPr>
            <a:endParaRPr lang="zh-CN" altLang="en-US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黑体" panose="02010609060101010101" pitchFamily="49" charset="-122"/>
            </a:endParaRPr>
          </a:p>
        </p:txBody>
      </p:sp>
      <p:sp>
        <p:nvSpPr>
          <p:cNvPr id="29" name="文本占位符 2">
            <a:extLst>
              <a:ext uri="{FF2B5EF4-FFF2-40B4-BE49-F238E27FC236}">
                <a16:creationId xmlns:a16="http://schemas.microsoft.com/office/drawing/2014/main" id="{E31CC803-0D24-4AD0-A912-930E08722B3A}"/>
              </a:ext>
            </a:extLst>
          </p:cNvPr>
          <p:cNvSpPr txBox="1">
            <a:spLocks/>
          </p:cNvSpPr>
          <p:nvPr/>
        </p:nvSpPr>
        <p:spPr>
          <a:xfrm>
            <a:off x="2268230" y="5229200"/>
            <a:ext cx="1440160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4-26 </a:t>
            </a:r>
            <a:r>
              <a:rPr lang="zh-CN" altLang="en-US" sz="1200" dirty="0"/>
              <a:t>增加外围设备</a:t>
            </a:r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F95661A-BA18-4069-B9B6-AA9E655CA3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135823" y="3001075"/>
            <a:ext cx="1704975" cy="211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D6CE260-7CB2-4527-9906-4058900ED9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77" b="2330"/>
          <a:stretch>
            <a:fillRect/>
          </a:stretch>
        </p:blipFill>
        <p:spPr>
          <a:xfrm>
            <a:off x="5643249" y="2042126"/>
            <a:ext cx="4545335" cy="403244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文本占位符 2">
            <a:extLst>
              <a:ext uri="{FF2B5EF4-FFF2-40B4-BE49-F238E27FC236}">
                <a16:creationId xmlns:a16="http://schemas.microsoft.com/office/drawing/2014/main" id="{B811E487-3DB7-4839-9F6A-AE7B5186FC7D}"/>
              </a:ext>
            </a:extLst>
          </p:cNvPr>
          <p:cNvSpPr txBox="1">
            <a:spLocks/>
          </p:cNvSpPr>
          <p:nvPr/>
        </p:nvSpPr>
        <p:spPr>
          <a:xfrm>
            <a:off x="7392144" y="6165304"/>
            <a:ext cx="1440160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4-27 </a:t>
            </a:r>
            <a:r>
              <a:rPr lang="zh-CN" altLang="en-US" sz="1200" dirty="0"/>
              <a:t>选择外围设备</a:t>
            </a:r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6397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19336" y="277350"/>
            <a:ext cx="1097431" cy="1009649"/>
          </a:xfrm>
        </p:spPr>
        <p:txBody>
          <a:bodyPr/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509600" y="278936"/>
            <a:ext cx="4802424" cy="532716"/>
          </a:xfrm>
        </p:spPr>
        <p:txBody>
          <a:bodyPr/>
          <a:lstStyle/>
          <a:p>
            <a:r>
              <a:rPr lang="zh-CN" altLang="en-US" dirty="0"/>
              <a:t>添加外围设备</a:t>
            </a:r>
          </a:p>
        </p:txBody>
      </p:sp>
      <p:sp>
        <p:nvSpPr>
          <p:cNvPr id="19" name="矩形 18"/>
          <p:cNvSpPr/>
          <p:nvPr/>
        </p:nvSpPr>
        <p:spPr>
          <a:xfrm>
            <a:off x="777913" y="1221400"/>
            <a:ext cx="106361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defTabSz="457200"/>
            <a:r>
              <a:rPr lang="en-US" altLang="zh-CN" kern="1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在将它们添加到工程中之后，将在工程树中看到控制外围设备的可视化命令，并在原理图上看到放置好的外围设备的“虚拟硬件”，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4-28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sz="1800" kern="100" dirty="0">
              <a:effectLst/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marL="0" marR="0" algn="just" defTabSz="457200">
              <a:spcBef>
                <a:spcPts val="0"/>
              </a:spcBef>
              <a:spcAft>
                <a:spcPts val="0"/>
              </a:spcAft>
            </a:pP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黑体" panose="02010609060101010101" pitchFamily="49" charset="-122"/>
              </a:rPr>
              <a:t>	</a:t>
            </a:r>
            <a:r>
              <a:rPr lang="zh-CN" altLang="en-US" kern="100" dirty="0">
                <a:latin typeface="Calibri" panose="020F0502020204030204" pitchFamily="34" charset="0"/>
                <a:ea typeface="宋体" panose="02010600030101010101" pitchFamily="2" charset="-122"/>
                <a:cs typeface="黑体" panose="02010609060101010101" pitchFamily="49" charset="-122"/>
              </a:rPr>
              <a:t>注意：</a:t>
            </a:r>
            <a:endParaRPr lang="en-US" altLang="zh-CN" kern="100" dirty="0">
              <a:latin typeface="Calibri" panose="020F0502020204030204" pitchFamily="34" charset="0"/>
              <a:ea typeface="宋体" panose="02010600030101010101" pitchFamily="2" charset="-122"/>
              <a:cs typeface="黑体" panose="02010609060101010101" pitchFamily="49" charset="-122"/>
            </a:endParaRPr>
          </a:p>
          <a:p>
            <a:pPr marL="0" marR="0" algn="just" defTabSz="457200">
              <a:spcBef>
                <a:spcPts val="0"/>
              </a:spcBef>
              <a:spcAft>
                <a:spcPts val="0"/>
              </a:spcAft>
            </a:pP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黑体" panose="02010609060101010101" pitchFamily="49" charset="-122"/>
              </a:rPr>
              <a:t>	</a:t>
            </a:r>
            <a:r>
              <a:rPr lang="zh-CN" altLang="en-US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黑体" panose="02010609060101010101" pitchFamily="49" charset="-122"/>
              </a:rPr>
              <a:t>链接器都标记为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黑体" panose="02010609060101010101" pitchFamily="49" charset="-122"/>
              </a:rPr>
              <a:t>A0</a:t>
            </a:r>
            <a:r>
              <a:rPr lang="zh-CN" altLang="en-US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黑体" panose="02010609060101010101" pitchFamily="49" charset="-122"/>
              </a:rPr>
              <a:t>，需要手动更改为</a:t>
            </a:r>
            <a:r>
              <a:rPr lang="en-US" altLang="zh-CN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黑体" panose="02010609060101010101" pitchFamily="49" charset="-122"/>
              </a:rPr>
              <a:t>A0</a:t>
            </a:r>
            <a:r>
              <a:rPr lang="zh-CN" altLang="en-US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黑体" panose="02010609060101010101" pitchFamily="49" charset="-122"/>
              </a:rPr>
              <a:t>和</a:t>
            </a:r>
            <a:r>
              <a:rPr lang="en-US" altLang="zh-CN" kern="100" dirty="0">
                <a:latin typeface="Calibri" panose="020F0502020204030204" pitchFamily="34" charset="0"/>
                <a:ea typeface="宋体" panose="02010600030101010101" pitchFamily="2" charset="-122"/>
                <a:cs typeface="黑体" panose="02010609060101010101" pitchFamily="49" charset="-122"/>
              </a:rPr>
              <a:t>A2</a:t>
            </a:r>
            <a:r>
              <a:rPr lang="zh-CN" altLang="en-US" kern="100" dirty="0">
                <a:latin typeface="Calibri" panose="020F0502020204030204" pitchFamily="34" charset="0"/>
                <a:ea typeface="宋体" panose="02010600030101010101" pitchFamily="2" charset="-122"/>
                <a:cs typeface="黑体" panose="02010609060101010101" pitchFamily="49" charset="-122"/>
              </a:rPr>
              <a:t>。</a:t>
            </a:r>
            <a:endParaRPr lang="zh-CN" altLang="en-US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黑体" panose="02010609060101010101" pitchFamily="49" charset="-122"/>
            </a:endParaRPr>
          </a:p>
        </p:txBody>
      </p:sp>
      <p:sp>
        <p:nvSpPr>
          <p:cNvPr id="10" name="文本占位符 2">
            <a:extLst>
              <a:ext uri="{FF2B5EF4-FFF2-40B4-BE49-F238E27FC236}">
                <a16:creationId xmlns:a16="http://schemas.microsoft.com/office/drawing/2014/main" id="{B811E487-3DB7-4839-9F6A-AE7B5186FC7D}"/>
              </a:ext>
            </a:extLst>
          </p:cNvPr>
          <p:cNvSpPr txBox="1">
            <a:spLocks/>
          </p:cNvSpPr>
          <p:nvPr/>
        </p:nvSpPr>
        <p:spPr>
          <a:xfrm>
            <a:off x="4367808" y="5214295"/>
            <a:ext cx="2448272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4-28 </a:t>
            </a:r>
            <a:r>
              <a:rPr lang="zh-CN" altLang="en-US" sz="1200" dirty="0"/>
              <a:t>添加外围设备后的编辑界面</a:t>
            </a:r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9" name="图片 8" descr="IMG_256">
            <a:extLst>
              <a:ext uri="{FF2B5EF4-FFF2-40B4-BE49-F238E27FC236}">
                <a16:creationId xmlns:a16="http://schemas.microsoft.com/office/drawing/2014/main" id="{7EC52D13-ADEC-43F2-9108-7FA8457311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57" b="4247"/>
          <a:stretch>
            <a:fillRect/>
          </a:stretch>
        </p:blipFill>
        <p:spPr>
          <a:xfrm>
            <a:off x="2783929" y="2636912"/>
            <a:ext cx="6048375" cy="2362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64834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19336" y="277350"/>
            <a:ext cx="1097431" cy="1009649"/>
          </a:xfrm>
        </p:spPr>
        <p:txBody>
          <a:bodyPr/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509600" y="278936"/>
            <a:ext cx="4802424" cy="532716"/>
          </a:xfrm>
        </p:spPr>
        <p:txBody>
          <a:bodyPr/>
          <a:lstStyle/>
          <a:p>
            <a:r>
              <a:rPr lang="zh-CN" altLang="en-US" dirty="0"/>
              <a:t>添加外围设备</a:t>
            </a:r>
          </a:p>
        </p:txBody>
      </p:sp>
      <p:sp>
        <p:nvSpPr>
          <p:cNvPr id="19" name="矩形 18"/>
          <p:cNvSpPr/>
          <p:nvPr/>
        </p:nvSpPr>
        <p:spPr>
          <a:xfrm>
            <a:off x="777913" y="1221400"/>
            <a:ext cx="1063617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266700" algn="just" defTabSz="457200">
              <a:spcBef>
                <a:spcPts val="0"/>
              </a:spcBef>
              <a:spcAft>
                <a:spcPts val="0"/>
              </a:spcAft>
            </a:pPr>
            <a:r>
              <a:rPr lang="en-US" altLang="zh-CN" kern="1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正确配置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Grove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连接器是非常重要的，这通常不像第一次出现时那么简单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。下面举例子说明。</a:t>
            </a:r>
            <a:endParaRPr lang="zh-CN" altLang="en-US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黑体" panose="02010609060101010101" pitchFamily="49" charset="-122"/>
            </a:endParaRPr>
          </a:p>
          <a:p>
            <a:pPr marL="0" marR="0" algn="just" defTabSz="457200">
              <a:spcBef>
                <a:spcPts val="0"/>
              </a:spcBef>
              <a:spcAft>
                <a:spcPts val="0"/>
              </a:spcAft>
            </a:pPr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真正的距离传感器只需要</a:t>
            </a:r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3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根电线。注意，当插入插座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A0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时，传感器连接到模拟引脚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A1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4-29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just" defTabSz="457200"/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若把亮度传感器插入插座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A1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，亮度传感器将使用插座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A1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上的模拟引脚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A1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，因此发生冲突。这里应该将此传感器插入插座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A2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4-30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0" name="文本占位符 2">
            <a:extLst>
              <a:ext uri="{FF2B5EF4-FFF2-40B4-BE49-F238E27FC236}">
                <a16:creationId xmlns:a16="http://schemas.microsoft.com/office/drawing/2014/main" id="{B811E487-3DB7-4839-9F6A-AE7B5186FC7D}"/>
              </a:ext>
            </a:extLst>
          </p:cNvPr>
          <p:cNvSpPr txBox="1">
            <a:spLocks/>
          </p:cNvSpPr>
          <p:nvPr/>
        </p:nvSpPr>
        <p:spPr>
          <a:xfrm>
            <a:off x="3791744" y="5636600"/>
            <a:ext cx="1656184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4-29 </a:t>
            </a:r>
            <a:r>
              <a:rPr lang="zh-CN" altLang="en-US" sz="1200" dirty="0"/>
              <a:t>实物连接图（一）</a:t>
            </a:r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7" name="图片 6" descr="IMG_256">
            <a:extLst>
              <a:ext uri="{FF2B5EF4-FFF2-40B4-BE49-F238E27FC236}">
                <a16:creationId xmlns:a16="http://schemas.microsoft.com/office/drawing/2014/main" id="{3189D332-5D92-4F17-B4C3-F36CC353DA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95" b="4297"/>
          <a:stretch>
            <a:fillRect/>
          </a:stretch>
        </p:blipFill>
        <p:spPr>
          <a:xfrm>
            <a:off x="1055440" y="3016482"/>
            <a:ext cx="6076950" cy="233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图片 7" descr="IMG_256">
            <a:extLst>
              <a:ext uri="{FF2B5EF4-FFF2-40B4-BE49-F238E27FC236}">
                <a16:creationId xmlns:a16="http://schemas.microsoft.com/office/drawing/2014/main" id="{99F68360-166D-4133-8596-2F51C05219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256240" y="2698728"/>
            <a:ext cx="2736304" cy="346025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文本占位符 2">
            <a:extLst>
              <a:ext uri="{FF2B5EF4-FFF2-40B4-BE49-F238E27FC236}">
                <a16:creationId xmlns:a16="http://schemas.microsoft.com/office/drawing/2014/main" id="{D758F1F5-640E-47C1-B75C-00766505AAEE}"/>
              </a:ext>
            </a:extLst>
          </p:cNvPr>
          <p:cNvSpPr txBox="1">
            <a:spLocks/>
          </p:cNvSpPr>
          <p:nvPr/>
        </p:nvSpPr>
        <p:spPr>
          <a:xfrm>
            <a:off x="8904312" y="6309320"/>
            <a:ext cx="1656184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4-30 </a:t>
            </a:r>
            <a:r>
              <a:rPr lang="zh-CN" altLang="en-US" sz="1200" dirty="0"/>
              <a:t>实物连接图（二）</a:t>
            </a:r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65960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19336" y="277350"/>
            <a:ext cx="1097431" cy="1009649"/>
          </a:xfrm>
        </p:spPr>
        <p:txBody>
          <a:bodyPr/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509600" y="278936"/>
            <a:ext cx="4802424" cy="532716"/>
          </a:xfrm>
        </p:spPr>
        <p:txBody>
          <a:bodyPr/>
          <a:lstStyle/>
          <a:p>
            <a:r>
              <a:rPr lang="zh-CN" altLang="en-US" dirty="0"/>
              <a:t>添加外围设备</a:t>
            </a:r>
          </a:p>
        </p:txBody>
      </p:sp>
      <p:sp>
        <p:nvSpPr>
          <p:cNvPr id="19" name="矩形 18"/>
          <p:cNvSpPr/>
          <p:nvPr/>
        </p:nvSpPr>
        <p:spPr>
          <a:xfrm>
            <a:off x="777913" y="1221400"/>
            <a:ext cx="106361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algn="just" defTabSz="457200">
              <a:spcBef>
                <a:spcPts val="0"/>
              </a:spcBef>
              <a:spcAft>
                <a:spcPts val="0"/>
              </a:spcAft>
            </a:pPr>
            <a:r>
              <a:rPr lang="zh-CN" altLang="en-US" kern="1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黄金定律：</a:t>
            </a:r>
            <a:endParaRPr lang="en-US" altLang="zh-CN" kern="100" dirty="0"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just" defTabSz="457200"/>
            <a:r>
              <a:rPr lang="en-US" altLang="zh-CN" kern="100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插座包括到两个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Arduino IO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引脚的连接，并且有一个引脚重叠，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4-31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just" defTabSz="457200"/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   插座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A0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可以使用引脚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A0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和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A1</a:t>
            </a:r>
            <a:r>
              <a:rPr lang="zh-CN" altLang="en-US" kern="100" dirty="0">
                <a:latin typeface="Calibri" panose="020F050202020403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；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插座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A1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可以使用引脚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A1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和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A2</a:t>
            </a:r>
            <a:r>
              <a:rPr lang="zh-CN" altLang="en-US" kern="100" dirty="0">
                <a:latin typeface="Calibri" panose="020F050202020403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；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插座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A2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可以使用引脚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A2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和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A3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，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等等。</a:t>
            </a:r>
            <a:endParaRPr lang="zh-CN" altLang="en-US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黑体" panose="02010609060101010101" pitchFamily="49" charset="-122"/>
            </a:endParaRPr>
          </a:p>
          <a:p>
            <a:pPr marL="0" marR="0" indent="266700" algn="just">
              <a:spcBef>
                <a:spcPts val="0"/>
              </a:spcBef>
              <a:spcAft>
                <a:spcPts val="0"/>
              </a:spcAft>
            </a:pP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 每个数字插座完全相同。</a:t>
            </a:r>
            <a:endParaRPr lang="zh-CN" altLang="en-US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黑体" panose="02010609060101010101" pitchFamily="49" charset="-122"/>
            </a:endParaRPr>
          </a:p>
        </p:txBody>
      </p:sp>
      <p:sp>
        <p:nvSpPr>
          <p:cNvPr id="10" name="文本占位符 2">
            <a:extLst>
              <a:ext uri="{FF2B5EF4-FFF2-40B4-BE49-F238E27FC236}">
                <a16:creationId xmlns:a16="http://schemas.microsoft.com/office/drawing/2014/main" id="{B811E487-3DB7-4839-9F6A-AE7B5186FC7D}"/>
              </a:ext>
            </a:extLst>
          </p:cNvPr>
          <p:cNvSpPr txBox="1">
            <a:spLocks/>
          </p:cNvSpPr>
          <p:nvPr/>
        </p:nvSpPr>
        <p:spPr>
          <a:xfrm>
            <a:off x="5519935" y="6367656"/>
            <a:ext cx="1152128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4-31 </a:t>
            </a:r>
            <a:r>
              <a:rPr lang="zh-CN" altLang="en-US" sz="1200" dirty="0"/>
              <a:t>数字插座</a:t>
            </a:r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9" name="图片 8" descr="IMG_256">
            <a:extLst>
              <a:ext uri="{FF2B5EF4-FFF2-40B4-BE49-F238E27FC236}">
                <a16:creationId xmlns:a16="http://schemas.microsoft.com/office/drawing/2014/main" id="{DFD0F6F0-0832-478C-AC62-1171B5949E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431704" y="2348880"/>
            <a:ext cx="4791075" cy="395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87212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19336" y="277350"/>
            <a:ext cx="1097431" cy="1009649"/>
          </a:xfrm>
        </p:spPr>
        <p:txBody>
          <a:bodyPr/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509600" y="278936"/>
            <a:ext cx="4802424" cy="532716"/>
          </a:xfrm>
        </p:spPr>
        <p:txBody>
          <a:bodyPr/>
          <a:lstStyle/>
          <a:p>
            <a:r>
              <a:rPr lang="zh-CN" altLang="en-US" dirty="0"/>
              <a:t>添加外围设备</a:t>
            </a:r>
          </a:p>
        </p:txBody>
      </p:sp>
      <p:sp>
        <p:nvSpPr>
          <p:cNvPr id="19" name="矩形 18"/>
          <p:cNvSpPr/>
          <p:nvPr/>
        </p:nvSpPr>
        <p:spPr>
          <a:xfrm>
            <a:off x="777913" y="1221400"/>
            <a:ext cx="106361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algn="just" defTabSz="457200">
              <a:spcBef>
                <a:spcPts val="0"/>
              </a:spcBef>
              <a:spcAft>
                <a:spcPts val="0"/>
              </a:spcAft>
            </a:pPr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   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该工程的配置是插座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A0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中的红外距离传感器和插座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A2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中的亮度传感器。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LED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可以插在任何一个数字插座，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4-32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0" name="文本占位符 2">
            <a:extLst>
              <a:ext uri="{FF2B5EF4-FFF2-40B4-BE49-F238E27FC236}">
                <a16:creationId xmlns:a16="http://schemas.microsoft.com/office/drawing/2014/main" id="{B811E487-3DB7-4839-9F6A-AE7B5186FC7D}"/>
              </a:ext>
            </a:extLst>
          </p:cNvPr>
          <p:cNvSpPr txBox="1">
            <a:spLocks/>
          </p:cNvSpPr>
          <p:nvPr/>
        </p:nvSpPr>
        <p:spPr>
          <a:xfrm>
            <a:off x="4691842" y="4949751"/>
            <a:ext cx="1656184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4-32 </a:t>
            </a:r>
            <a:r>
              <a:rPr lang="zh-CN" altLang="en-US" sz="1200" dirty="0"/>
              <a:t>插座电路原理图</a:t>
            </a:r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7" name="图片 6" descr="IMG_256">
            <a:extLst>
              <a:ext uri="{FF2B5EF4-FFF2-40B4-BE49-F238E27FC236}">
                <a16:creationId xmlns:a16="http://schemas.microsoft.com/office/drawing/2014/main" id="{9612438F-80CF-4BAB-A0B4-C3D4A6ABF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47" b="5154"/>
          <a:stretch>
            <a:fillRect/>
          </a:stretch>
        </p:blipFill>
        <p:spPr>
          <a:xfrm>
            <a:off x="3524447" y="2299427"/>
            <a:ext cx="3990975" cy="2463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06339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19336" y="277350"/>
            <a:ext cx="1097431" cy="1009649"/>
          </a:xfrm>
        </p:spPr>
        <p:txBody>
          <a:bodyPr/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509600" y="278936"/>
            <a:ext cx="4802424" cy="532716"/>
          </a:xfrm>
        </p:spPr>
        <p:txBody>
          <a:bodyPr/>
          <a:lstStyle/>
          <a:p>
            <a:r>
              <a:rPr lang="zh-CN" altLang="en-US" dirty="0"/>
              <a:t>设计程序</a:t>
            </a:r>
          </a:p>
        </p:txBody>
      </p:sp>
      <p:sp>
        <p:nvSpPr>
          <p:cNvPr id="19" name="矩形 18"/>
          <p:cNvSpPr/>
          <p:nvPr/>
        </p:nvSpPr>
        <p:spPr>
          <a:xfrm>
            <a:off x="777913" y="1221400"/>
            <a:ext cx="1063617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266700" algn="just">
              <a:spcBef>
                <a:spcPts val="0"/>
              </a:spcBef>
              <a:spcAft>
                <a:spcPts val="0"/>
              </a:spcAft>
            </a:pP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 在夜灯仿真中，设定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LED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灯在下列情况中的值是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TRUE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：</a:t>
            </a:r>
            <a:endParaRPr lang="zh-CN" altLang="en-US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黑体" panose="02010609060101010101" pitchFamily="49" charset="-122"/>
            </a:endParaRPr>
          </a:p>
          <a:p>
            <a:pPr marL="0" marR="0" indent="266700" algn="just">
              <a:spcBef>
                <a:spcPts val="0"/>
              </a:spcBef>
              <a:spcAft>
                <a:spcPts val="0"/>
              </a:spcAft>
            </a:pP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    - 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天黑</a:t>
            </a:r>
            <a:r>
              <a:rPr lang="zh-CN" altLang="en-US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，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有人靠近；</a:t>
            </a:r>
            <a:endParaRPr lang="zh-CN" altLang="en-US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黑体" panose="02010609060101010101" pitchFamily="49" charset="-122"/>
            </a:endParaRPr>
          </a:p>
          <a:p>
            <a:pPr marL="0" marR="0" algn="just" defTabSz="457200">
              <a:spcBef>
                <a:spcPts val="0"/>
              </a:spcBef>
              <a:spcAft>
                <a:spcPts val="0"/>
              </a:spcAft>
            </a:pPr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    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通过将</a:t>
            </a:r>
            <a:r>
              <a:rPr lang="en-US" altLang="zh-CN" sz="1800" kern="100" dirty="0" err="1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readLuminance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（）可视化命令拖放到图表的循环例程上来启动，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4-33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  <a:p>
            <a:pPr algn="just" defTabSz="457200"/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	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该传感器返回介于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0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和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1000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之间的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lux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值，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0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为沥青般的黑色，最大为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1000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。在决策块中使用得到的结果，并将初始测试值设置为大约</a:t>
            </a:r>
            <a:r>
              <a:rPr lang="en-US" altLang="zh-CN" sz="1800" kern="100" dirty="0"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rPr>
              <a:t>100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，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如图</a:t>
            </a:r>
            <a:r>
              <a:rPr lang="en-US" altLang="zh-CN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4-34</a:t>
            </a:r>
            <a:r>
              <a:rPr lang="zh-CN" altLang="en-US" kern="1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所示。</a:t>
            </a:r>
            <a:endParaRPr lang="en-US" altLang="zh-CN" kern="100" dirty="0">
              <a:latin typeface="宋体" panose="02010600030101010101" pitchFamily="2" charset="-122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0" name="文本占位符 2">
            <a:extLst>
              <a:ext uri="{FF2B5EF4-FFF2-40B4-BE49-F238E27FC236}">
                <a16:creationId xmlns:a16="http://schemas.microsoft.com/office/drawing/2014/main" id="{B811E487-3DB7-4839-9F6A-AE7B5186FC7D}"/>
              </a:ext>
            </a:extLst>
          </p:cNvPr>
          <p:cNvSpPr txBox="1">
            <a:spLocks/>
          </p:cNvSpPr>
          <p:nvPr/>
        </p:nvSpPr>
        <p:spPr>
          <a:xfrm>
            <a:off x="1415480" y="5517232"/>
            <a:ext cx="3888432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4-33</a:t>
            </a:r>
            <a:r>
              <a:rPr lang="zh-CN" altLang="en-US" sz="1200" dirty="0"/>
              <a:t>将</a:t>
            </a:r>
            <a:r>
              <a:rPr lang="en-US" altLang="zh-CN" sz="1200" dirty="0" err="1"/>
              <a:t>readLuminance</a:t>
            </a:r>
            <a:r>
              <a:rPr lang="zh-CN" altLang="en-US" sz="1200" dirty="0"/>
              <a:t>（）可视化命令拖放到流程图</a:t>
            </a:r>
          </a:p>
          <a:p>
            <a:pPr marL="0" indent="0">
              <a:buNone/>
            </a:pPr>
            <a:endParaRPr lang="zh-CN" altLang="en-US" sz="1200" dirty="0"/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7" name="图片 6" descr="IMG_256">
            <a:extLst>
              <a:ext uri="{FF2B5EF4-FFF2-40B4-BE49-F238E27FC236}">
                <a16:creationId xmlns:a16="http://schemas.microsoft.com/office/drawing/2014/main" id="{6EECC26A-05CA-4031-9D1D-C34D6D5761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43" b="5204"/>
          <a:stretch>
            <a:fillRect/>
          </a:stretch>
        </p:blipFill>
        <p:spPr>
          <a:xfrm>
            <a:off x="983432" y="2901683"/>
            <a:ext cx="4552950" cy="242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图片 7" descr="IMG_256">
            <a:extLst>
              <a:ext uri="{FF2B5EF4-FFF2-40B4-BE49-F238E27FC236}">
                <a16:creationId xmlns:a16="http://schemas.microsoft.com/office/drawing/2014/main" id="{2385D2CD-EA81-49CD-9784-5F1DB1CE38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69" b="5114"/>
          <a:stretch>
            <a:fillRect/>
          </a:stretch>
        </p:blipFill>
        <p:spPr>
          <a:xfrm>
            <a:off x="5879976" y="2826226"/>
            <a:ext cx="6019800" cy="31813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文本占位符 2">
            <a:extLst>
              <a:ext uri="{FF2B5EF4-FFF2-40B4-BE49-F238E27FC236}">
                <a16:creationId xmlns:a16="http://schemas.microsoft.com/office/drawing/2014/main" id="{0403E576-09CC-4B50-B921-0415068BCD5E}"/>
              </a:ext>
            </a:extLst>
          </p:cNvPr>
          <p:cNvSpPr txBox="1">
            <a:spLocks/>
          </p:cNvSpPr>
          <p:nvPr/>
        </p:nvSpPr>
        <p:spPr>
          <a:xfrm>
            <a:off x="8234586" y="6129411"/>
            <a:ext cx="1310580" cy="4903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200" dirty="0"/>
              <a:t>4-34 </a:t>
            </a:r>
            <a:r>
              <a:rPr lang="zh-CN" altLang="en-US" sz="1200" dirty="0"/>
              <a:t>设置传感器</a:t>
            </a:r>
          </a:p>
          <a:p>
            <a:pPr marL="0" indent="0">
              <a:buNone/>
            </a:pPr>
            <a:r>
              <a:rPr lang="en-US" altLang="zh-CN" dirty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7230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自定义 2">
      <a:dk1>
        <a:srgbClr val="20517C"/>
      </a:dk1>
      <a:lt1>
        <a:srgbClr val="FFFFFF"/>
      </a:lt1>
      <a:dk2>
        <a:srgbClr val="20517C"/>
      </a:dk2>
      <a:lt2>
        <a:srgbClr val="FFFFFF"/>
      </a:lt2>
      <a:accent1>
        <a:srgbClr val="20517C"/>
      </a:accent1>
      <a:accent2>
        <a:srgbClr val="FFFFFF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论文答辩主题字体">
      <a:majorFont>
        <a:latin typeface="华文细黑"/>
        <a:ea typeface="微软雅黑"/>
        <a:cs typeface=""/>
      </a:majorFont>
      <a:minorFont>
        <a:latin typeface="华文细黑"/>
        <a:ea typeface="华文细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A000120150327A04KPBG</Template>
  <TotalTime>3509</TotalTime>
  <Words>1165</Words>
  <Application>Microsoft Office PowerPoint</Application>
  <PresentationFormat>宽屏</PresentationFormat>
  <Paragraphs>163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微软雅黑</vt:lpstr>
      <vt:lpstr>Arial</vt:lpstr>
      <vt:lpstr>华文细黑</vt:lpstr>
      <vt:lpstr>宋体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@小川PPT</dc:creator>
  <cp:lastModifiedBy>徐 文杰</cp:lastModifiedBy>
  <cp:revision>358</cp:revision>
  <dcterms:created xsi:type="dcterms:W3CDTF">2015-05-14T07:52:23Z</dcterms:created>
  <dcterms:modified xsi:type="dcterms:W3CDTF">2021-05-04T17:42:41Z</dcterms:modified>
</cp:coreProperties>
</file>

<file path=docProps/thumbnail.jpeg>
</file>